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5143500" cx="9144000"/>
  <p:notesSz cx="6858000" cy="9144000"/>
  <p:embeddedFontLst>
    <p:embeddedFont>
      <p:font typeface="Familjen Grotesk Medium"/>
      <p:regular r:id="rId28"/>
      <p:bold r:id="rId29"/>
      <p:italic r:id="rId30"/>
      <p:boldItalic r:id="rId31"/>
    </p:embeddedFont>
    <p:embeddedFont>
      <p:font typeface="Roboto"/>
      <p:regular r:id="rId32"/>
      <p:bold r:id="rId33"/>
      <p:italic r:id="rId34"/>
      <p:boldItalic r:id="rId35"/>
    </p:embeddedFont>
    <p:embeddedFont>
      <p:font typeface="Nunito"/>
      <p:regular r:id="rId36"/>
      <p:bold r:id="rId37"/>
      <p:italic r:id="rId38"/>
      <p:boldItalic r:id="rId39"/>
    </p:embeddedFont>
    <p:embeddedFont>
      <p:font typeface="Nunito Sans Medium"/>
      <p:regular r:id="rId40"/>
      <p:bold r:id="rId41"/>
      <p:italic r:id="rId42"/>
      <p:boldItalic r:id="rId43"/>
    </p:embeddedFont>
    <p:embeddedFont>
      <p:font typeface="Familjen Grotesk"/>
      <p:regular r:id="rId44"/>
      <p:bold r:id="rId45"/>
      <p:italic r:id="rId46"/>
      <p:boldItalic r:id="rId47"/>
    </p:embeddedFont>
    <p:embeddedFont>
      <p:font typeface="Nunito Sans ExtraBold"/>
      <p:bold r:id="rId48"/>
      <p:boldItalic r:id="rId49"/>
    </p:embeddedFont>
    <p:embeddedFont>
      <p:font typeface="Familjen Grotesk SemiBold"/>
      <p:regular r:id="rId50"/>
      <p:bold r:id="rId51"/>
      <p:italic r:id="rId52"/>
      <p:boldItalic r:id="rId53"/>
    </p:embeddedFont>
    <p:embeddedFont>
      <p:font typeface="Nunito Sans"/>
      <p:regular r:id="rId54"/>
      <p:bold r:id="rId55"/>
      <p:italic r:id="rId56"/>
      <p:boldItalic r:id="rId5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1890">
          <p15:clr>
            <a:srgbClr val="747775"/>
          </p15:clr>
        </p15:guide>
        <p15:guide id="2" orient="horz" pos="918">
          <p15:clr>
            <a:srgbClr val="747775"/>
          </p15:clr>
        </p15:guide>
        <p15:guide id="3" orient="horz" pos="2948">
          <p15:clr>
            <a:srgbClr val="747775"/>
          </p15:clr>
        </p15:guide>
        <p15:guide id="4" orient="horz" pos="212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3BD8CF2-F51C-4B09-BD0B-353D1F96A687}">
  <a:tblStyle styleId="{33BD8CF2-F51C-4B09-BD0B-353D1F96A68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890"/>
        <p:guide pos="918" orient="horz"/>
        <p:guide pos="2948" orient="horz"/>
        <p:guide pos="2121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NunitoSansMedium-regular.fntdata"/><Relationship Id="rId42" Type="http://schemas.openxmlformats.org/officeDocument/2006/relationships/font" Target="fonts/NunitoSansMedium-italic.fntdata"/><Relationship Id="rId41" Type="http://schemas.openxmlformats.org/officeDocument/2006/relationships/font" Target="fonts/NunitoSansMedium-bold.fntdata"/><Relationship Id="rId44" Type="http://schemas.openxmlformats.org/officeDocument/2006/relationships/font" Target="fonts/FamiljenGrotesk-regular.fntdata"/><Relationship Id="rId43" Type="http://schemas.openxmlformats.org/officeDocument/2006/relationships/font" Target="fonts/NunitoSansMedium-boldItalic.fntdata"/><Relationship Id="rId46" Type="http://schemas.openxmlformats.org/officeDocument/2006/relationships/font" Target="fonts/FamiljenGrotesk-italic.fntdata"/><Relationship Id="rId45" Type="http://schemas.openxmlformats.org/officeDocument/2006/relationships/font" Target="fonts/FamiljenGrotesk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NunitoSansExtraBold-bold.fntdata"/><Relationship Id="rId47" Type="http://schemas.openxmlformats.org/officeDocument/2006/relationships/font" Target="fonts/FamiljenGrotesk-boldItalic.fntdata"/><Relationship Id="rId49" Type="http://schemas.openxmlformats.org/officeDocument/2006/relationships/font" Target="fonts/NunitoSansExtraBold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FamiljenGroteskMedium-boldItalic.fntdata"/><Relationship Id="rId30" Type="http://schemas.openxmlformats.org/officeDocument/2006/relationships/font" Target="fonts/FamiljenGroteskMedium-italic.fntdata"/><Relationship Id="rId33" Type="http://schemas.openxmlformats.org/officeDocument/2006/relationships/font" Target="fonts/Roboto-bold.fntdata"/><Relationship Id="rId32" Type="http://schemas.openxmlformats.org/officeDocument/2006/relationships/font" Target="fonts/Roboto-regular.fntdata"/><Relationship Id="rId35" Type="http://schemas.openxmlformats.org/officeDocument/2006/relationships/font" Target="fonts/Roboto-boldItalic.fntdata"/><Relationship Id="rId34" Type="http://schemas.openxmlformats.org/officeDocument/2006/relationships/font" Target="fonts/Roboto-italic.fntdata"/><Relationship Id="rId37" Type="http://schemas.openxmlformats.org/officeDocument/2006/relationships/font" Target="fonts/Nunito-bold.fntdata"/><Relationship Id="rId36" Type="http://schemas.openxmlformats.org/officeDocument/2006/relationships/font" Target="fonts/Nunito-regular.fntdata"/><Relationship Id="rId39" Type="http://schemas.openxmlformats.org/officeDocument/2006/relationships/font" Target="fonts/Nunito-boldItalic.fntdata"/><Relationship Id="rId38" Type="http://schemas.openxmlformats.org/officeDocument/2006/relationships/font" Target="fonts/Nunito-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FamiljenGroteskMedium-regular.fntdata"/><Relationship Id="rId27" Type="http://schemas.openxmlformats.org/officeDocument/2006/relationships/slide" Target="slides/slide21.xml"/><Relationship Id="rId29" Type="http://schemas.openxmlformats.org/officeDocument/2006/relationships/font" Target="fonts/FamiljenGroteskMedium-bold.fntdata"/><Relationship Id="rId51" Type="http://schemas.openxmlformats.org/officeDocument/2006/relationships/font" Target="fonts/FamiljenGroteskSemiBold-bold.fntdata"/><Relationship Id="rId50" Type="http://schemas.openxmlformats.org/officeDocument/2006/relationships/font" Target="fonts/FamiljenGroteskSemiBold-regular.fntdata"/><Relationship Id="rId53" Type="http://schemas.openxmlformats.org/officeDocument/2006/relationships/font" Target="fonts/FamiljenGroteskSemiBold-boldItalic.fntdata"/><Relationship Id="rId52" Type="http://schemas.openxmlformats.org/officeDocument/2006/relationships/font" Target="fonts/FamiljenGroteskSemiBold-italic.fntdata"/><Relationship Id="rId11" Type="http://schemas.openxmlformats.org/officeDocument/2006/relationships/slide" Target="slides/slide5.xml"/><Relationship Id="rId55" Type="http://schemas.openxmlformats.org/officeDocument/2006/relationships/font" Target="fonts/NunitoSans-bold.fntdata"/><Relationship Id="rId10" Type="http://schemas.openxmlformats.org/officeDocument/2006/relationships/slide" Target="slides/slide4.xml"/><Relationship Id="rId54" Type="http://schemas.openxmlformats.org/officeDocument/2006/relationships/font" Target="fonts/NunitoSans-regular.fntdata"/><Relationship Id="rId13" Type="http://schemas.openxmlformats.org/officeDocument/2006/relationships/slide" Target="slides/slide7.xml"/><Relationship Id="rId57" Type="http://schemas.openxmlformats.org/officeDocument/2006/relationships/font" Target="fonts/NunitoSans-boldItalic.fntdata"/><Relationship Id="rId12" Type="http://schemas.openxmlformats.org/officeDocument/2006/relationships/slide" Target="slides/slide6.xml"/><Relationship Id="rId56" Type="http://schemas.openxmlformats.org/officeDocument/2006/relationships/font" Target="fonts/NunitoSans-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e4f9c80fb7_1_10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e4f9c80fb7_1_10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e4f9c80fb7_1_8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1e4f9c80fb7_1_8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e4f9c80fb7_1_8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1e4f9c80fb7_1_8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e4f9c80fb7_1_10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1e4f9c80fb7_1_1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e4f9c80fb7_1_9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1e4f9c80fb7_1_9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1e4f9c80fb7_1_9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1e4f9c80fb7_1_9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1e4f9c80fb7_1_1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1e4f9c80fb7_1_1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e5072a4dcf_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1e5072a4dcf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1e4f9c80fb7_1_9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1e4f9c80fb7_1_9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e4f9c80fb7_1_9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1e4f9c80fb7_1_9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1e4f9c80fb7_1_9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1e4f9c80fb7_1_9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e4f9c80fb7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e4f9c80fb7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1e5072a4dcf_1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1e5072a4dcf_1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1e5214dd0a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1e5214dd0a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e50b9eaf9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e50b9eaf9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e5072a4dcf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e5072a4dcf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5aa79d684d_3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5aa79d684d_3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e4f6dd828c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e4f6dd828c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e4f9c80fb7_1_7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1e4f9c80fb7_1_7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e4f9c80fb7_1_7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e4f9c80fb7_1_7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e4f9c80fb7_1_8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1e4f9c80fb7_1_8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FE2B8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68675" y="1732441"/>
            <a:ext cx="3602205" cy="1678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Tópico Branco">
  <p:cSld name="MAIN_POINT_2_1">
    <p:bg>
      <p:bgPr>
        <a:solidFill>
          <a:srgbClr val="FFFFFF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>
            <p:ph idx="2" type="pic"/>
          </p:nvPr>
        </p:nvSpPr>
        <p:spPr>
          <a:xfrm>
            <a:off x="529200" y="927100"/>
            <a:ext cx="3657600" cy="3945600"/>
          </a:xfrm>
          <a:prstGeom prst="round2Diag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sp>
      <p:sp>
        <p:nvSpPr>
          <p:cNvPr id="54" name="Google Shape;54;p11"/>
          <p:cNvSpPr txBox="1"/>
          <p:nvPr>
            <p:ph type="title"/>
          </p:nvPr>
        </p:nvSpPr>
        <p:spPr>
          <a:xfrm>
            <a:off x="4838800" y="1062000"/>
            <a:ext cx="3549600" cy="53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E2B8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E2B8E"/>
              </a:buClr>
              <a:buSzPts val="2800"/>
              <a:buNone/>
              <a:defRPr>
                <a:solidFill>
                  <a:srgbClr val="FE2B8E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E2B8E"/>
              </a:buClr>
              <a:buSzPts val="2800"/>
              <a:buNone/>
              <a:defRPr>
                <a:solidFill>
                  <a:srgbClr val="FE2B8E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E2B8E"/>
              </a:buClr>
              <a:buSzPts val="2800"/>
              <a:buNone/>
              <a:defRPr>
                <a:solidFill>
                  <a:srgbClr val="FE2B8E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E2B8E"/>
              </a:buClr>
              <a:buSzPts val="2800"/>
              <a:buNone/>
              <a:defRPr>
                <a:solidFill>
                  <a:srgbClr val="FE2B8E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E2B8E"/>
              </a:buClr>
              <a:buSzPts val="2800"/>
              <a:buNone/>
              <a:defRPr>
                <a:solidFill>
                  <a:srgbClr val="FE2B8E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E2B8E"/>
              </a:buClr>
              <a:buSzPts val="2800"/>
              <a:buNone/>
              <a:defRPr>
                <a:solidFill>
                  <a:srgbClr val="FE2B8E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E2B8E"/>
              </a:buClr>
              <a:buSzPts val="2800"/>
              <a:buNone/>
              <a:defRPr>
                <a:solidFill>
                  <a:srgbClr val="FE2B8E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E2B8E"/>
              </a:buClr>
              <a:buSzPts val="2800"/>
              <a:buNone/>
              <a:defRPr>
                <a:solidFill>
                  <a:srgbClr val="FE2B8E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55" name="Google Shape;55;p11"/>
          <p:cNvSpPr txBox="1"/>
          <p:nvPr>
            <p:ph idx="1" type="subTitle"/>
          </p:nvPr>
        </p:nvSpPr>
        <p:spPr>
          <a:xfrm>
            <a:off x="4972000" y="2379600"/>
            <a:ext cx="3283200" cy="20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pic>
        <p:nvPicPr>
          <p:cNvPr id="56" name="Google Shape;56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57200" y="4874400"/>
            <a:ext cx="476028" cy="1678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" name="Google Shape;57;p11"/>
          <p:cNvCxnSpPr/>
          <p:nvPr/>
        </p:nvCxnSpPr>
        <p:spPr>
          <a:xfrm>
            <a:off x="406275" y="696435"/>
            <a:ext cx="3285000" cy="0"/>
          </a:xfrm>
          <a:prstGeom prst="straightConnector1">
            <a:avLst/>
          </a:prstGeom>
          <a:noFill/>
          <a:ln cap="flat" cmpd="sng" w="9525">
            <a:solidFill>
              <a:srgbClr val="FE2B8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1"/>
          <p:cNvSpPr txBox="1"/>
          <p:nvPr>
            <p:ph idx="3" type="subTitle"/>
          </p:nvPr>
        </p:nvSpPr>
        <p:spPr>
          <a:xfrm>
            <a:off x="304675" y="425827"/>
            <a:ext cx="3285000" cy="2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E2B8F"/>
              </a:buClr>
              <a:buSzPts val="1000"/>
              <a:buNone/>
              <a:defRPr sz="1000">
                <a:solidFill>
                  <a:srgbClr val="FE2B8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pic>
        <p:nvPicPr>
          <p:cNvPr id="59" name="Google Shape;5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56705" y="4872742"/>
            <a:ext cx="474256" cy="167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Tópico Variação Salmão">
  <p:cSld name="MAIN_POINT_1">
    <p:bg>
      <p:bgPr>
        <a:solidFill>
          <a:srgbClr val="F6E5E8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56705" y="4872742"/>
            <a:ext cx="474256" cy="1678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" name="Google Shape;62;p12"/>
          <p:cNvCxnSpPr/>
          <p:nvPr/>
        </p:nvCxnSpPr>
        <p:spPr>
          <a:xfrm>
            <a:off x="406275" y="696435"/>
            <a:ext cx="3285000" cy="0"/>
          </a:xfrm>
          <a:prstGeom prst="straightConnector1">
            <a:avLst/>
          </a:prstGeom>
          <a:noFill/>
          <a:ln cap="flat" cmpd="sng" w="9525">
            <a:solidFill>
              <a:srgbClr val="FE2B8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2"/>
          <p:cNvSpPr txBox="1"/>
          <p:nvPr>
            <p:ph idx="1" type="subTitle"/>
          </p:nvPr>
        </p:nvSpPr>
        <p:spPr>
          <a:xfrm>
            <a:off x="304675" y="425827"/>
            <a:ext cx="3285000" cy="2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E2B8F"/>
              </a:buClr>
              <a:buSzPts val="1000"/>
              <a:buNone/>
              <a:defRPr sz="1000">
                <a:solidFill>
                  <a:srgbClr val="FE2B8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64" name="Google Shape;64;p12"/>
          <p:cNvSpPr txBox="1"/>
          <p:nvPr>
            <p:ph type="title"/>
          </p:nvPr>
        </p:nvSpPr>
        <p:spPr>
          <a:xfrm>
            <a:off x="716550" y="1877850"/>
            <a:ext cx="3549600" cy="53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65" name="Google Shape;65;p12"/>
          <p:cNvSpPr/>
          <p:nvPr/>
        </p:nvSpPr>
        <p:spPr>
          <a:xfrm>
            <a:off x="4784400" y="586800"/>
            <a:ext cx="3657600" cy="41796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9525">
            <a:solidFill>
              <a:srgbClr val="FE2B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2"/>
          <p:cNvSpPr txBox="1"/>
          <p:nvPr>
            <p:ph idx="2" type="subTitle"/>
          </p:nvPr>
        </p:nvSpPr>
        <p:spPr>
          <a:xfrm>
            <a:off x="4873350" y="838350"/>
            <a:ext cx="3479700" cy="367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Full">
  <p:cSld name="MAIN_POINT_1_2">
    <p:bg>
      <p:bgPr>
        <a:solidFill>
          <a:srgbClr val="F6E5E8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3"/>
          <p:cNvSpPr/>
          <p:nvPr/>
        </p:nvSpPr>
        <p:spPr>
          <a:xfrm>
            <a:off x="4708200" y="2298700"/>
            <a:ext cx="3657600" cy="21276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FE2B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56705" y="4872742"/>
            <a:ext cx="474256" cy="1678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" name="Google Shape;71;p13"/>
          <p:cNvCxnSpPr/>
          <p:nvPr/>
        </p:nvCxnSpPr>
        <p:spPr>
          <a:xfrm>
            <a:off x="406275" y="696435"/>
            <a:ext cx="3285000" cy="0"/>
          </a:xfrm>
          <a:prstGeom prst="straightConnector1">
            <a:avLst/>
          </a:prstGeom>
          <a:noFill/>
          <a:ln cap="flat" cmpd="sng" w="9525">
            <a:solidFill>
              <a:srgbClr val="FE2B8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2" name="Google Shape;72;p13"/>
          <p:cNvSpPr txBox="1"/>
          <p:nvPr>
            <p:ph idx="1" type="subTitle"/>
          </p:nvPr>
        </p:nvSpPr>
        <p:spPr>
          <a:xfrm>
            <a:off x="304675" y="425827"/>
            <a:ext cx="3285000" cy="2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E2B8F"/>
              </a:buClr>
              <a:buSzPts val="1000"/>
              <a:buNone/>
              <a:defRPr sz="1000">
                <a:solidFill>
                  <a:srgbClr val="FE2B8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type="title"/>
          </p:nvPr>
        </p:nvSpPr>
        <p:spPr>
          <a:xfrm>
            <a:off x="4762200" y="3097075"/>
            <a:ext cx="3549600" cy="53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Tópico Variação Rosa">
  <p:cSld name="MAIN_POINT_1_1">
    <p:bg>
      <p:bgPr>
        <a:solidFill>
          <a:srgbClr val="FE2B8E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Google Shape;75;p14"/>
          <p:cNvCxnSpPr/>
          <p:nvPr/>
        </p:nvCxnSpPr>
        <p:spPr>
          <a:xfrm>
            <a:off x="406275" y="696435"/>
            <a:ext cx="3285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6" name="Google Shape;76;p14"/>
          <p:cNvSpPr txBox="1"/>
          <p:nvPr>
            <p:ph idx="1" type="subTitle"/>
          </p:nvPr>
        </p:nvSpPr>
        <p:spPr>
          <a:xfrm>
            <a:off x="304675" y="425827"/>
            <a:ext cx="3285000" cy="2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type="title"/>
          </p:nvPr>
        </p:nvSpPr>
        <p:spPr>
          <a:xfrm>
            <a:off x="716550" y="1877850"/>
            <a:ext cx="3549600" cy="53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78" name="Google Shape;78;p14"/>
          <p:cNvSpPr/>
          <p:nvPr/>
        </p:nvSpPr>
        <p:spPr>
          <a:xfrm>
            <a:off x="4784400" y="586800"/>
            <a:ext cx="3657600" cy="41796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4"/>
          <p:cNvSpPr txBox="1"/>
          <p:nvPr>
            <p:ph idx="2" type="subTitle"/>
          </p:nvPr>
        </p:nvSpPr>
        <p:spPr>
          <a:xfrm>
            <a:off x="4873350" y="838350"/>
            <a:ext cx="3479700" cy="367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80" name="Google Shape;80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57200" y="4874400"/>
            <a:ext cx="476028" cy="167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ês tópicos Branco">
  <p:cSld name="CUSTOM_1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Google Shape;82;p15"/>
          <p:cNvCxnSpPr/>
          <p:nvPr/>
        </p:nvCxnSpPr>
        <p:spPr>
          <a:xfrm>
            <a:off x="406275" y="696435"/>
            <a:ext cx="3285000" cy="0"/>
          </a:xfrm>
          <a:prstGeom prst="straightConnector1">
            <a:avLst/>
          </a:prstGeom>
          <a:noFill/>
          <a:ln cap="flat" cmpd="sng" w="9525">
            <a:solidFill>
              <a:srgbClr val="FE2B8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3" name="Google Shape;83;p15"/>
          <p:cNvSpPr txBox="1"/>
          <p:nvPr>
            <p:ph idx="1" type="subTitle"/>
          </p:nvPr>
        </p:nvSpPr>
        <p:spPr>
          <a:xfrm>
            <a:off x="304675" y="425827"/>
            <a:ext cx="3285000" cy="2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E2B8F"/>
              </a:buClr>
              <a:buSzPts val="1000"/>
              <a:buNone/>
              <a:defRPr sz="1000">
                <a:solidFill>
                  <a:srgbClr val="FE2B8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56705" y="4872742"/>
            <a:ext cx="474256" cy="16787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>
            <p:ph type="title"/>
          </p:nvPr>
        </p:nvSpPr>
        <p:spPr>
          <a:xfrm>
            <a:off x="738000" y="1713600"/>
            <a:ext cx="1674000" cy="7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232323"/>
                </a:solidFill>
                <a:latin typeface="Familjen Grotesk SemiBold"/>
                <a:ea typeface="Familjen Grotesk SemiBold"/>
                <a:cs typeface="Familjen Grotesk SemiBold"/>
                <a:sym typeface="Familjen Grotesk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86" name="Google Shape;86;p15"/>
          <p:cNvSpPr txBox="1"/>
          <p:nvPr>
            <p:ph idx="2" type="subTitle"/>
          </p:nvPr>
        </p:nvSpPr>
        <p:spPr>
          <a:xfrm>
            <a:off x="738000" y="2635200"/>
            <a:ext cx="1904400" cy="9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7" name="Google Shape;87;p15"/>
          <p:cNvSpPr txBox="1"/>
          <p:nvPr>
            <p:ph idx="3" type="title"/>
          </p:nvPr>
        </p:nvSpPr>
        <p:spPr>
          <a:xfrm>
            <a:off x="3592800" y="1713600"/>
            <a:ext cx="1674000" cy="7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232323"/>
                </a:solidFill>
                <a:latin typeface="Familjen Grotesk SemiBold"/>
                <a:ea typeface="Familjen Grotesk SemiBold"/>
                <a:cs typeface="Familjen Grotesk SemiBold"/>
                <a:sym typeface="Familjen Grotesk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88" name="Google Shape;88;p15"/>
          <p:cNvSpPr txBox="1"/>
          <p:nvPr>
            <p:ph idx="4" type="subTitle"/>
          </p:nvPr>
        </p:nvSpPr>
        <p:spPr>
          <a:xfrm>
            <a:off x="3592800" y="2635200"/>
            <a:ext cx="1904400" cy="9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5" type="title"/>
          </p:nvPr>
        </p:nvSpPr>
        <p:spPr>
          <a:xfrm>
            <a:off x="6451200" y="1713600"/>
            <a:ext cx="1674000" cy="7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232323"/>
                </a:solidFill>
                <a:latin typeface="Familjen Grotesk SemiBold"/>
                <a:ea typeface="Familjen Grotesk SemiBold"/>
                <a:cs typeface="Familjen Grotesk SemiBold"/>
                <a:sym typeface="Familjen Grotesk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90" name="Google Shape;90;p15"/>
          <p:cNvSpPr txBox="1"/>
          <p:nvPr>
            <p:ph idx="6" type="subTitle"/>
          </p:nvPr>
        </p:nvSpPr>
        <p:spPr>
          <a:xfrm>
            <a:off x="6451200" y="2635200"/>
            <a:ext cx="1904400" cy="9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sória 2">
  <p:cSld name="CUSTOM_1_4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/>
          <p:nvPr/>
        </p:nvSpPr>
        <p:spPr>
          <a:xfrm>
            <a:off x="4550850" y="-9462"/>
            <a:ext cx="4572000" cy="516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6"/>
          <p:cNvSpPr/>
          <p:nvPr/>
        </p:nvSpPr>
        <p:spPr>
          <a:xfrm>
            <a:off x="-4850" y="-9450"/>
            <a:ext cx="4572000" cy="5162400"/>
          </a:xfrm>
          <a:prstGeom prst="rect">
            <a:avLst/>
          </a:prstGeom>
          <a:solidFill>
            <a:srgbClr val="F6E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4" name="Google Shape;94;p16"/>
          <p:cNvCxnSpPr/>
          <p:nvPr/>
        </p:nvCxnSpPr>
        <p:spPr>
          <a:xfrm>
            <a:off x="406275" y="696435"/>
            <a:ext cx="3285000" cy="0"/>
          </a:xfrm>
          <a:prstGeom prst="straightConnector1">
            <a:avLst/>
          </a:prstGeom>
          <a:noFill/>
          <a:ln cap="flat" cmpd="sng" w="9525">
            <a:solidFill>
              <a:srgbClr val="FE2B8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5" name="Google Shape;95;p16"/>
          <p:cNvSpPr txBox="1"/>
          <p:nvPr>
            <p:ph idx="1" type="subTitle"/>
          </p:nvPr>
        </p:nvSpPr>
        <p:spPr>
          <a:xfrm>
            <a:off x="304675" y="425827"/>
            <a:ext cx="3285000" cy="2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E2B8F"/>
              </a:buClr>
              <a:buSzPts val="1000"/>
              <a:buNone/>
              <a:defRPr sz="1000">
                <a:solidFill>
                  <a:srgbClr val="FE2B8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56705" y="4872742"/>
            <a:ext cx="474256" cy="167873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/>
          <p:nvPr>
            <p:ph type="title"/>
          </p:nvPr>
        </p:nvSpPr>
        <p:spPr>
          <a:xfrm>
            <a:off x="738000" y="1713600"/>
            <a:ext cx="2953200" cy="7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b="0" sz="2700">
                <a:solidFill>
                  <a:srgbClr val="232323"/>
                </a:solidFill>
                <a:latin typeface="Familjen Grotesk SemiBold"/>
                <a:ea typeface="Familjen Grotesk SemiBold"/>
                <a:cs typeface="Familjen Grotesk SemiBold"/>
                <a:sym typeface="Familjen Grotesk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98" name="Google Shape;98;p16"/>
          <p:cNvSpPr txBox="1"/>
          <p:nvPr>
            <p:ph idx="2" type="subTitle"/>
          </p:nvPr>
        </p:nvSpPr>
        <p:spPr>
          <a:xfrm>
            <a:off x="738000" y="2482800"/>
            <a:ext cx="2851800" cy="9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9" name="Google Shape;99;p16"/>
          <p:cNvSpPr txBox="1"/>
          <p:nvPr>
            <p:ph idx="3" type="title"/>
          </p:nvPr>
        </p:nvSpPr>
        <p:spPr>
          <a:xfrm>
            <a:off x="5360250" y="1713600"/>
            <a:ext cx="2953200" cy="7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b="0" sz="2700">
                <a:solidFill>
                  <a:srgbClr val="232323"/>
                </a:solidFill>
                <a:latin typeface="Familjen Grotesk SemiBold"/>
                <a:ea typeface="Familjen Grotesk SemiBold"/>
                <a:cs typeface="Familjen Grotesk SemiBold"/>
                <a:sym typeface="Familjen Grotesk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100" name="Google Shape;100;p16"/>
          <p:cNvSpPr txBox="1"/>
          <p:nvPr>
            <p:ph idx="4" type="subTitle"/>
          </p:nvPr>
        </p:nvSpPr>
        <p:spPr>
          <a:xfrm>
            <a:off x="5360250" y="2482800"/>
            <a:ext cx="2851800" cy="9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sória 3">
  <p:cSld name="CUSTOM_1_4_1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/>
          <p:nvPr/>
        </p:nvSpPr>
        <p:spPr>
          <a:xfrm>
            <a:off x="4550850" y="-9462"/>
            <a:ext cx="4572000" cy="516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/>
          <p:nvPr/>
        </p:nvSpPr>
        <p:spPr>
          <a:xfrm>
            <a:off x="-4850" y="-9450"/>
            <a:ext cx="4572000" cy="5162400"/>
          </a:xfrm>
          <a:prstGeom prst="rect">
            <a:avLst/>
          </a:prstGeom>
          <a:solidFill>
            <a:srgbClr val="FE2B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4" name="Google Shape;104;p17"/>
          <p:cNvCxnSpPr/>
          <p:nvPr/>
        </p:nvCxnSpPr>
        <p:spPr>
          <a:xfrm>
            <a:off x="406275" y="696435"/>
            <a:ext cx="3285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5" name="Google Shape;105;p17"/>
          <p:cNvSpPr txBox="1"/>
          <p:nvPr>
            <p:ph idx="1" type="subTitle"/>
          </p:nvPr>
        </p:nvSpPr>
        <p:spPr>
          <a:xfrm>
            <a:off x="304675" y="425827"/>
            <a:ext cx="3285000" cy="2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56705" y="4872742"/>
            <a:ext cx="474256" cy="16787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 txBox="1"/>
          <p:nvPr>
            <p:ph type="title"/>
          </p:nvPr>
        </p:nvSpPr>
        <p:spPr>
          <a:xfrm>
            <a:off x="738000" y="1713600"/>
            <a:ext cx="2953200" cy="7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b="0" sz="2700">
                <a:solidFill>
                  <a:srgbClr val="232323"/>
                </a:solidFill>
                <a:latin typeface="Familjen Grotesk SemiBold"/>
                <a:ea typeface="Familjen Grotesk SemiBold"/>
                <a:cs typeface="Familjen Grotesk SemiBold"/>
                <a:sym typeface="Familjen Grotesk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108" name="Google Shape;108;p17"/>
          <p:cNvSpPr txBox="1"/>
          <p:nvPr>
            <p:ph idx="2" type="subTitle"/>
          </p:nvPr>
        </p:nvSpPr>
        <p:spPr>
          <a:xfrm>
            <a:off x="738000" y="2482800"/>
            <a:ext cx="2851800" cy="9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9" name="Google Shape;109;p17"/>
          <p:cNvSpPr txBox="1"/>
          <p:nvPr>
            <p:ph idx="3" type="title"/>
          </p:nvPr>
        </p:nvSpPr>
        <p:spPr>
          <a:xfrm>
            <a:off x="5360250" y="1713600"/>
            <a:ext cx="2953200" cy="7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b="0" sz="2700">
                <a:solidFill>
                  <a:srgbClr val="232323"/>
                </a:solidFill>
                <a:latin typeface="Familjen Grotesk SemiBold"/>
                <a:ea typeface="Familjen Grotesk SemiBold"/>
                <a:cs typeface="Familjen Grotesk SemiBold"/>
                <a:sym typeface="Familjen Grotesk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110" name="Google Shape;110;p17"/>
          <p:cNvSpPr txBox="1"/>
          <p:nvPr>
            <p:ph idx="4" type="subTitle"/>
          </p:nvPr>
        </p:nvSpPr>
        <p:spPr>
          <a:xfrm>
            <a:off x="5360250" y="2482800"/>
            <a:ext cx="2851800" cy="9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ês tópicos  Salmão">
  <p:cSld name="CUSTOM_1_3">
    <p:bg>
      <p:bgPr>
        <a:solidFill>
          <a:srgbClr val="F6E5E8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" name="Google Shape;112;p18"/>
          <p:cNvCxnSpPr/>
          <p:nvPr/>
        </p:nvCxnSpPr>
        <p:spPr>
          <a:xfrm>
            <a:off x="406275" y="696435"/>
            <a:ext cx="3285000" cy="0"/>
          </a:xfrm>
          <a:prstGeom prst="straightConnector1">
            <a:avLst/>
          </a:prstGeom>
          <a:noFill/>
          <a:ln cap="flat" cmpd="sng" w="9525">
            <a:solidFill>
              <a:srgbClr val="FE2B8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3" name="Google Shape;113;p18"/>
          <p:cNvSpPr txBox="1"/>
          <p:nvPr>
            <p:ph idx="1" type="subTitle"/>
          </p:nvPr>
        </p:nvSpPr>
        <p:spPr>
          <a:xfrm>
            <a:off x="304675" y="425827"/>
            <a:ext cx="3285000" cy="2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E2B8F"/>
              </a:buClr>
              <a:buSzPts val="1000"/>
              <a:buNone/>
              <a:defRPr sz="1000">
                <a:solidFill>
                  <a:srgbClr val="FE2B8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56705" y="4872742"/>
            <a:ext cx="474256" cy="167873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8"/>
          <p:cNvSpPr txBox="1"/>
          <p:nvPr>
            <p:ph type="title"/>
          </p:nvPr>
        </p:nvSpPr>
        <p:spPr>
          <a:xfrm>
            <a:off x="738000" y="1713600"/>
            <a:ext cx="1674000" cy="7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232323"/>
                </a:solidFill>
                <a:latin typeface="Familjen Grotesk SemiBold"/>
                <a:ea typeface="Familjen Grotesk SemiBold"/>
                <a:cs typeface="Familjen Grotesk SemiBold"/>
                <a:sym typeface="Familjen Grotesk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116" name="Google Shape;116;p18"/>
          <p:cNvSpPr txBox="1"/>
          <p:nvPr>
            <p:ph idx="2" type="subTitle"/>
          </p:nvPr>
        </p:nvSpPr>
        <p:spPr>
          <a:xfrm>
            <a:off x="738000" y="2635200"/>
            <a:ext cx="1904400" cy="9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7" name="Google Shape;117;p18"/>
          <p:cNvSpPr txBox="1"/>
          <p:nvPr>
            <p:ph idx="3" type="title"/>
          </p:nvPr>
        </p:nvSpPr>
        <p:spPr>
          <a:xfrm>
            <a:off x="3592800" y="1713600"/>
            <a:ext cx="1674000" cy="7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232323"/>
                </a:solidFill>
                <a:latin typeface="Familjen Grotesk SemiBold"/>
                <a:ea typeface="Familjen Grotesk SemiBold"/>
                <a:cs typeface="Familjen Grotesk SemiBold"/>
                <a:sym typeface="Familjen Grotesk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118" name="Google Shape;118;p18"/>
          <p:cNvSpPr txBox="1"/>
          <p:nvPr>
            <p:ph idx="4" type="subTitle"/>
          </p:nvPr>
        </p:nvSpPr>
        <p:spPr>
          <a:xfrm>
            <a:off x="3592800" y="2635200"/>
            <a:ext cx="1904400" cy="9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9" name="Google Shape;119;p18"/>
          <p:cNvSpPr txBox="1"/>
          <p:nvPr>
            <p:ph idx="5" type="title"/>
          </p:nvPr>
        </p:nvSpPr>
        <p:spPr>
          <a:xfrm>
            <a:off x="6451200" y="1713600"/>
            <a:ext cx="1674000" cy="7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232323"/>
                </a:solidFill>
                <a:latin typeface="Familjen Grotesk SemiBold"/>
                <a:ea typeface="Familjen Grotesk SemiBold"/>
                <a:cs typeface="Familjen Grotesk SemiBold"/>
                <a:sym typeface="Familjen Grotesk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120" name="Google Shape;120;p18"/>
          <p:cNvSpPr txBox="1"/>
          <p:nvPr>
            <p:ph idx="6" type="subTitle"/>
          </p:nvPr>
        </p:nvSpPr>
        <p:spPr>
          <a:xfrm>
            <a:off x="6451200" y="2635200"/>
            <a:ext cx="1904400" cy="9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ês tópicos Rosa">
  <p:cSld name="CUSTOM_1_2">
    <p:bg>
      <p:bgPr>
        <a:solidFill>
          <a:srgbClr val="FE2B8E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Google Shape;122;p19"/>
          <p:cNvCxnSpPr/>
          <p:nvPr/>
        </p:nvCxnSpPr>
        <p:spPr>
          <a:xfrm>
            <a:off x="406275" y="696435"/>
            <a:ext cx="3285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3" name="Google Shape;123;p19"/>
          <p:cNvSpPr txBox="1"/>
          <p:nvPr>
            <p:ph idx="1" type="subTitle"/>
          </p:nvPr>
        </p:nvSpPr>
        <p:spPr>
          <a:xfrm>
            <a:off x="304675" y="425827"/>
            <a:ext cx="3285000" cy="2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4" name="Google Shape;124;p19"/>
          <p:cNvSpPr txBox="1"/>
          <p:nvPr>
            <p:ph type="title"/>
          </p:nvPr>
        </p:nvSpPr>
        <p:spPr>
          <a:xfrm>
            <a:off x="738000" y="1713600"/>
            <a:ext cx="1674000" cy="7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232323"/>
                </a:solidFill>
                <a:latin typeface="Familjen Grotesk SemiBold"/>
                <a:ea typeface="Familjen Grotesk SemiBold"/>
                <a:cs typeface="Familjen Grotesk SemiBold"/>
                <a:sym typeface="Familjen Grotesk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125" name="Google Shape;125;p19"/>
          <p:cNvSpPr txBox="1"/>
          <p:nvPr>
            <p:ph idx="2" type="subTitle"/>
          </p:nvPr>
        </p:nvSpPr>
        <p:spPr>
          <a:xfrm>
            <a:off x="738000" y="2635200"/>
            <a:ext cx="1904400" cy="9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19"/>
          <p:cNvSpPr txBox="1"/>
          <p:nvPr>
            <p:ph idx="3" type="title"/>
          </p:nvPr>
        </p:nvSpPr>
        <p:spPr>
          <a:xfrm>
            <a:off x="3592800" y="1713600"/>
            <a:ext cx="1674000" cy="7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232323"/>
                </a:solidFill>
                <a:latin typeface="Familjen Grotesk SemiBold"/>
                <a:ea typeface="Familjen Grotesk SemiBold"/>
                <a:cs typeface="Familjen Grotesk SemiBold"/>
                <a:sym typeface="Familjen Grotesk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127" name="Google Shape;127;p19"/>
          <p:cNvSpPr txBox="1"/>
          <p:nvPr>
            <p:ph idx="4" type="subTitle"/>
          </p:nvPr>
        </p:nvSpPr>
        <p:spPr>
          <a:xfrm>
            <a:off x="3592800" y="2635200"/>
            <a:ext cx="1904400" cy="9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8" name="Google Shape;128;p19"/>
          <p:cNvSpPr txBox="1"/>
          <p:nvPr>
            <p:ph idx="5" type="title"/>
          </p:nvPr>
        </p:nvSpPr>
        <p:spPr>
          <a:xfrm>
            <a:off x="6451200" y="1713600"/>
            <a:ext cx="1674000" cy="7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232323"/>
                </a:solidFill>
                <a:latin typeface="Familjen Grotesk SemiBold"/>
                <a:ea typeface="Familjen Grotesk SemiBold"/>
                <a:cs typeface="Familjen Grotesk SemiBold"/>
                <a:sym typeface="Familjen Grotesk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129" name="Google Shape;129;p19"/>
          <p:cNvSpPr txBox="1"/>
          <p:nvPr>
            <p:ph idx="6" type="subTitle"/>
          </p:nvPr>
        </p:nvSpPr>
        <p:spPr>
          <a:xfrm>
            <a:off x="6451200" y="2635200"/>
            <a:ext cx="1904400" cy="9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30" name="Google Shape;130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57200" y="4874400"/>
            <a:ext cx="476028" cy="167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ês tópicos  Salmão Avançado">
  <p:cSld name="CUSTOM_1_3_1">
    <p:bg>
      <p:bgPr>
        <a:solidFill>
          <a:srgbClr val="F6E5E8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56705" y="4872742"/>
            <a:ext cx="474256" cy="16787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0"/>
          <p:cNvSpPr txBox="1"/>
          <p:nvPr>
            <p:ph type="title"/>
          </p:nvPr>
        </p:nvSpPr>
        <p:spPr>
          <a:xfrm>
            <a:off x="235500" y="174600"/>
            <a:ext cx="8567400" cy="57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4" name="Google Shape;134;p20"/>
          <p:cNvSpPr/>
          <p:nvPr/>
        </p:nvSpPr>
        <p:spPr>
          <a:xfrm>
            <a:off x="746203" y="816875"/>
            <a:ext cx="2060100" cy="4092000"/>
          </a:xfrm>
          <a:prstGeom prst="round1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0"/>
          <p:cNvSpPr/>
          <p:nvPr/>
        </p:nvSpPr>
        <p:spPr>
          <a:xfrm rot="10800000">
            <a:off x="383854" y="817944"/>
            <a:ext cx="391800" cy="4089900"/>
          </a:xfrm>
          <a:prstGeom prst="round1Rect">
            <a:avLst>
              <a:gd fmla="val 50000" name="adj"/>
            </a:avLst>
          </a:prstGeom>
          <a:solidFill>
            <a:srgbClr val="FE2B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0"/>
          <p:cNvSpPr txBox="1"/>
          <p:nvPr>
            <p:ph idx="2" type="title"/>
          </p:nvPr>
        </p:nvSpPr>
        <p:spPr>
          <a:xfrm rot="-5400000">
            <a:off x="-378521" y="3632400"/>
            <a:ext cx="1926000" cy="37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7" name="Google Shape;137;p20"/>
          <p:cNvSpPr txBox="1"/>
          <p:nvPr>
            <p:ph idx="1" type="subTitle"/>
          </p:nvPr>
        </p:nvSpPr>
        <p:spPr>
          <a:xfrm>
            <a:off x="867079" y="964800"/>
            <a:ext cx="1774800" cy="49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38" name="Google Shape;138;p20"/>
          <p:cNvSpPr/>
          <p:nvPr/>
        </p:nvSpPr>
        <p:spPr>
          <a:xfrm>
            <a:off x="3521003" y="816875"/>
            <a:ext cx="2060100" cy="4092000"/>
          </a:xfrm>
          <a:prstGeom prst="round1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0"/>
          <p:cNvSpPr/>
          <p:nvPr/>
        </p:nvSpPr>
        <p:spPr>
          <a:xfrm rot="10800000">
            <a:off x="3158654" y="817944"/>
            <a:ext cx="391800" cy="4089900"/>
          </a:xfrm>
          <a:prstGeom prst="round1Rect">
            <a:avLst>
              <a:gd fmla="val 50000" name="adj"/>
            </a:avLst>
          </a:prstGeom>
          <a:solidFill>
            <a:srgbClr val="FE2B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0"/>
          <p:cNvSpPr txBox="1"/>
          <p:nvPr>
            <p:ph idx="3" type="title"/>
          </p:nvPr>
        </p:nvSpPr>
        <p:spPr>
          <a:xfrm rot="-5400000">
            <a:off x="2396279" y="3632400"/>
            <a:ext cx="1926000" cy="37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1" name="Google Shape;141;p20"/>
          <p:cNvSpPr txBox="1"/>
          <p:nvPr>
            <p:ph idx="4" type="subTitle"/>
          </p:nvPr>
        </p:nvSpPr>
        <p:spPr>
          <a:xfrm>
            <a:off x="3641879" y="964800"/>
            <a:ext cx="1774800" cy="49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42" name="Google Shape;142;p20"/>
          <p:cNvSpPr/>
          <p:nvPr/>
        </p:nvSpPr>
        <p:spPr>
          <a:xfrm>
            <a:off x="6295803" y="816875"/>
            <a:ext cx="2060100" cy="4092000"/>
          </a:xfrm>
          <a:prstGeom prst="round1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0"/>
          <p:cNvSpPr/>
          <p:nvPr/>
        </p:nvSpPr>
        <p:spPr>
          <a:xfrm rot="10800000">
            <a:off x="5933454" y="817944"/>
            <a:ext cx="391800" cy="4089900"/>
          </a:xfrm>
          <a:prstGeom prst="round1Rect">
            <a:avLst>
              <a:gd fmla="val 50000" name="adj"/>
            </a:avLst>
          </a:prstGeom>
          <a:solidFill>
            <a:srgbClr val="FE2B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0"/>
          <p:cNvSpPr txBox="1"/>
          <p:nvPr>
            <p:ph idx="5" type="title"/>
          </p:nvPr>
        </p:nvSpPr>
        <p:spPr>
          <a:xfrm rot="-5400000">
            <a:off x="5171079" y="3632400"/>
            <a:ext cx="1926000" cy="37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5" name="Google Shape;145;p20"/>
          <p:cNvSpPr txBox="1"/>
          <p:nvPr>
            <p:ph idx="6" type="subTitle"/>
          </p:nvPr>
        </p:nvSpPr>
        <p:spPr>
          <a:xfrm>
            <a:off x="6416679" y="964800"/>
            <a:ext cx="1774800" cy="49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a apresentação">
  <p:cSld name="CUSTOM">
    <p:bg>
      <p:bgPr>
        <a:solidFill>
          <a:srgbClr val="FF738C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7273" y="4379525"/>
            <a:ext cx="1083425" cy="504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3"/>
          <p:cNvPicPr preferRelativeResize="0"/>
          <p:nvPr/>
        </p:nvPicPr>
        <p:blipFill rotWithShape="1">
          <a:blip r:embed="rId3">
            <a:alphaModFix/>
          </a:blip>
          <a:srcRect b="20842" l="0" r="0" t="0"/>
          <a:stretch/>
        </p:blipFill>
        <p:spPr>
          <a:xfrm>
            <a:off x="4569225" y="249700"/>
            <a:ext cx="4510098" cy="489379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/>
          <p:nvPr>
            <p:ph type="title"/>
          </p:nvPr>
        </p:nvSpPr>
        <p:spPr>
          <a:xfrm>
            <a:off x="382675" y="1481700"/>
            <a:ext cx="40542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2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rra Rosa">
  <p:cSld name="CUSTOM_1_1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56705" y="4872742"/>
            <a:ext cx="474256" cy="167873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1"/>
          <p:cNvSpPr/>
          <p:nvPr/>
        </p:nvSpPr>
        <p:spPr>
          <a:xfrm>
            <a:off x="-1" y="0"/>
            <a:ext cx="2552700" cy="5143500"/>
          </a:xfrm>
          <a:prstGeom prst="rect">
            <a:avLst/>
          </a:prstGeom>
          <a:solidFill>
            <a:srgbClr val="FE2B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1"/>
          <p:cNvSpPr txBox="1"/>
          <p:nvPr>
            <p:ph type="title"/>
          </p:nvPr>
        </p:nvSpPr>
        <p:spPr>
          <a:xfrm>
            <a:off x="171149" y="495300"/>
            <a:ext cx="2210400" cy="6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150" name="Google Shape;150;p21"/>
          <p:cNvSpPr txBox="1"/>
          <p:nvPr>
            <p:ph idx="1" type="subTitle"/>
          </p:nvPr>
        </p:nvSpPr>
        <p:spPr>
          <a:xfrm>
            <a:off x="252150" y="1917850"/>
            <a:ext cx="2048400" cy="289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rra Rosa Foto">
  <p:cSld name="CUSTOM_1_1_3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/>
          <p:nvPr>
            <p:ph idx="2" type="pic"/>
          </p:nvPr>
        </p:nvSpPr>
        <p:spPr>
          <a:xfrm>
            <a:off x="2552700" y="8825"/>
            <a:ext cx="6591600" cy="5143500"/>
          </a:xfrm>
          <a:prstGeom prst="rect">
            <a:avLst/>
          </a:prstGeom>
          <a:noFill/>
          <a:ln>
            <a:noFill/>
          </a:ln>
        </p:spPr>
      </p:sp>
      <p:pic>
        <p:nvPicPr>
          <p:cNvPr id="153" name="Google Shape;153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56705" y="4872742"/>
            <a:ext cx="474256" cy="167873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2"/>
          <p:cNvSpPr/>
          <p:nvPr/>
        </p:nvSpPr>
        <p:spPr>
          <a:xfrm>
            <a:off x="-1" y="0"/>
            <a:ext cx="2552700" cy="5143500"/>
          </a:xfrm>
          <a:prstGeom prst="rect">
            <a:avLst/>
          </a:prstGeom>
          <a:solidFill>
            <a:srgbClr val="FE2B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2"/>
          <p:cNvSpPr txBox="1"/>
          <p:nvPr>
            <p:ph type="title"/>
          </p:nvPr>
        </p:nvSpPr>
        <p:spPr>
          <a:xfrm>
            <a:off x="171149" y="495300"/>
            <a:ext cx="2210400" cy="6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156" name="Google Shape;156;p22"/>
          <p:cNvSpPr txBox="1"/>
          <p:nvPr>
            <p:ph idx="1" type="subTitle"/>
          </p:nvPr>
        </p:nvSpPr>
        <p:spPr>
          <a:xfrm>
            <a:off x="252150" y="1917850"/>
            <a:ext cx="2048400" cy="289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rra Rosa Invertida">
  <p:cSld name="CUSTOM_1_1_2">
    <p:bg>
      <p:bgPr>
        <a:solidFill>
          <a:srgbClr val="FE2B8E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/>
          <p:nvPr/>
        </p:nvSpPr>
        <p:spPr>
          <a:xfrm>
            <a:off x="-1" y="0"/>
            <a:ext cx="2552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3"/>
          <p:cNvSpPr txBox="1"/>
          <p:nvPr>
            <p:ph type="title"/>
          </p:nvPr>
        </p:nvSpPr>
        <p:spPr>
          <a:xfrm>
            <a:off x="171149" y="495300"/>
            <a:ext cx="2210400" cy="6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160" name="Google Shape;160;p23"/>
          <p:cNvSpPr txBox="1"/>
          <p:nvPr>
            <p:ph idx="1" type="subTitle"/>
          </p:nvPr>
        </p:nvSpPr>
        <p:spPr>
          <a:xfrm>
            <a:off x="252150" y="1917850"/>
            <a:ext cx="2048400" cy="289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pic>
        <p:nvPicPr>
          <p:cNvPr id="161" name="Google Shape;161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57200" y="4874400"/>
            <a:ext cx="476028" cy="167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rra Rosa Salmão">
  <p:cSld name="CUSTOM_1_1_1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56705" y="4872742"/>
            <a:ext cx="474256" cy="167873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4"/>
          <p:cNvSpPr/>
          <p:nvPr/>
        </p:nvSpPr>
        <p:spPr>
          <a:xfrm>
            <a:off x="-1" y="0"/>
            <a:ext cx="2552700" cy="5143500"/>
          </a:xfrm>
          <a:prstGeom prst="rect">
            <a:avLst/>
          </a:prstGeom>
          <a:solidFill>
            <a:srgbClr val="F6E5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4"/>
          <p:cNvSpPr txBox="1"/>
          <p:nvPr>
            <p:ph type="title"/>
          </p:nvPr>
        </p:nvSpPr>
        <p:spPr>
          <a:xfrm>
            <a:off x="171149" y="495300"/>
            <a:ext cx="2210400" cy="6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E2B8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E2B8F"/>
              </a:buClr>
              <a:buSzPts val="2800"/>
              <a:buNone/>
              <a:defRPr>
                <a:solidFill>
                  <a:srgbClr val="FE2B8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E2B8F"/>
              </a:buClr>
              <a:buSzPts val="2800"/>
              <a:buNone/>
              <a:defRPr>
                <a:solidFill>
                  <a:srgbClr val="FE2B8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E2B8F"/>
              </a:buClr>
              <a:buSzPts val="2800"/>
              <a:buNone/>
              <a:defRPr>
                <a:solidFill>
                  <a:srgbClr val="FE2B8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E2B8F"/>
              </a:buClr>
              <a:buSzPts val="2800"/>
              <a:buNone/>
              <a:defRPr>
                <a:solidFill>
                  <a:srgbClr val="FE2B8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E2B8F"/>
              </a:buClr>
              <a:buSzPts val="2800"/>
              <a:buNone/>
              <a:defRPr>
                <a:solidFill>
                  <a:srgbClr val="FE2B8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E2B8F"/>
              </a:buClr>
              <a:buSzPts val="2800"/>
              <a:buNone/>
              <a:defRPr>
                <a:solidFill>
                  <a:srgbClr val="FE2B8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E2B8F"/>
              </a:buClr>
              <a:buSzPts val="2800"/>
              <a:buNone/>
              <a:defRPr>
                <a:solidFill>
                  <a:srgbClr val="FE2B8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E2B8F"/>
              </a:buClr>
              <a:buSzPts val="2800"/>
              <a:buNone/>
              <a:defRPr>
                <a:solidFill>
                  <a:srgbClr val="FE2B8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166" name="Google Shape;166;p24"/>
          <p:cNvSpPr txBox="1"/>
          <p:nvPr>
            <p:ph idx="1" type="subTitle"/>
          </p:nvPr>
        </p:nvSpPr>
        <p:spPr>
          <a:xfrm>
            <a:off x="252150" y="1917850"/>
            <a:ext cx="2048400" cy="289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rra Rosa Salmão Foto">
  <p:cSld name="CUSTOM_1_1_1_2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/>
          <p:nvPr>
            <p:ph idx="2" type="pic"/>
          </p:nvPr>
        </p:nvSpPr>
        <p:spPr>
          <a:xfrm>
            <a:off x="2552700" y="8825"/>
            <a:ext cx="6591600" cy="51435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9" name="Google Shape;169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56705" y="4872742"/>
            <a:ext cx="474256" cy="167873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5"/>
          <p:cNvSpPr/>
          <p:nvPr/>
        </p:nvSpPr>
        <p:spPr>
          <a:xfrm>
            <a:off x="-1" y="0"/>
            <a:ext cx="2552700" cy="5143500"/>
          </a:xfrm>
          <a:prstGeom prst="rect">
            <a:avLst/>
          </a:prstGeom>
          <a:solidFill>
            <a:srgbClr val="F6E5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5"/>
          <p:cNvSpPr txBox="1"/>
          <p:nvPr>
            <p:ph type="title"/>
          </p:nvPr>
        </p:nvSpPr>
        <p:spPr>
          <a:xfrm>
            <a:off x="171149" y="495300"/>
            <a:ext cx="2210400" cy="6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E2B8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E2B8F"/>
              </a:buClr>
              <a:buSzPts val="2800"/>
              <a:buNone/>
              <a:defRPr>
                <a:solidFill>
                  <a:srgbClr val="FE2B8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E2B8F"/>
              </a:buClr>
              <a:buSzPts val="2800"/>
              <a:buNone/>
              <a:defRPr>
                <a:solidFill>
                  <a:srgbClr val="FE2B8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E2B8F"/>
              </a:buClr>
              <a:buSzPts val="2800"/>
              <a:buNone/>
              <a:defRPr>
                <a:solidFill>
                  <a:srgbClr val="FE2B8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E2B8F"/>
              </a:buClr>
              <a:buSzPts val="2800"/>
              <a:buNone/>
              <a:defRPr>
                <a:solidFill>
                  <a:srgbClr val="FE2B8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E2B8F"/>
              </a:buClr>
              <a:buSzPts val="2800"/>
              <a:buNone/>
              <a:defRPr>
                <a:solidFill>
                  <a:srgbClr val="FE2B8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E2B8F"/>
              </a:buClr>
              <a:buSzPts val="2800"/>
              <a:buNone/>
              <a:defRPr>
                <a:solidFill>
                  <a:srgbClr val="FE2B8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E2B8F"/>
              </a:buClr>
              <a:buSzPts val="2800"/>
              <a:buNone/>
              <a:defRPr>
                <a:solidFill>
                  <a:srgbClr val="FE2B8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E2B8F"/>
              </a:buClr>
              <a:buSzPts val="2800"/>
              <a:buNone/>
              <a:defRPr>
                <a:solidFill>
                  <a:srgbClr val="FE2B8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172" name="Google Shape;172;p25"/>
          <p:cNvSpPr txBox="1"/>
          <p:nvPr>
            <p:ph idx="1" type="subTitle"/>
          </p:nvPr>
        </p:nvSpPr>
        <p:spPr>
          <a:xfrm>
            <a:off x="252150" y="1917850"/>
            <a:ext cx="2048400" cy="289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rra Rosa Salmão 1">
  <p:cSld name="CUSTOM_1_1_1_1">
    <p:bg>
      <p:bgPr>
        <a:solidFill>
          <a:srgbClr val="F4E6E9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/>
          <p:nvPr/>
        </p:nvSpPr>
        <p:spPr>
          <a:xfrm>
            <a:off x="-1" y="0"/>
            <a:ext cx="2552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56705" y="4872742"/>
            <a:ext cx="474256" cy="167873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6"/>
          <p:cNvSpPr txBox="1"/>
          <p:nvPr>
            <p:ph type="title"/>
          </p:nvPr>
        </p:nvSpPr>
        <p:spPr>
          <a:xfrm>
            <a:off x="171149" y="495300"/>
            <a:ext cx="2210400" cy="6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E2B8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E2B8F"/>
              </a:buClr>
              <a:buSzPts val="2800"/>
              <a:buNone/>
              <a:defRPr>
                <a:solidFill>
                  <a:srgbClr val="FE2B8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E2B8F"/>
              </a:buClr>
              <a:buSzPts val="2800"/>
              <a:buNone/>
              <a:defRPr>
                <a:solidFill>
                  <a:srgbClr val="FE2B8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E2B8F"/>
              </a:buClr>
              <a:buSzPts val="2800"/>
              <a:buNone/>
              <a:defRPr>
                <a:solidFill>
                  <a:srgbClr val="FE2B8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E2B8F"/>
              </a:buClr>
              <a:buSzPts val="2800"/>
              <a:buNone/>
              <a:defRPr>
                <a:solidFill>
                  <a:srgbClr val="FE2B8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E2B8F"/>
              </a:buClr>
              <a:buSzPts val="2800"/>
              <a:buNone/>
              <a:defRPr>
                <a:solidFill>
                  <a:srgbClr val="FE2B8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E2B8F"/>
              </a:buClr>
              <a:buSzPts val="2800"/>
              <a:buNone/>
              <a:defRPr>
                <a:solidFill>
                  <a:srgbClr val="FE2B8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E2B8F"/>
              </a:buClr>
              <a:buSzPts val="2800"/>
              <a:buNone/>
              <a:defRPr>
                <a:solidFill>
                  <a:srgbClr val="FE2B8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E2B8F"/>
              </a:buClr>
              <a:buSzPts val="2800"/>
              <a:buNone/>
              <a:defRPr>
                <a:solidFill>
                  <a:srgbClr val="FE2B8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177" name="Google Shape;177;p26"/>
          <p:cNvSpPr txBox="1"/>
          <p:nvPr>
            <p:ph idx="1" type="subTitle"/>
          </p:nvPr>
        </p:nvSpPr>
        <p:spPr>
          <a:xfrm>
            <a:off x="252150" y="1917850"/>
            <a:ext cx="2048400" cy="289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rra Horizontal Salmão">
  <p:cSld name="CUSTOM_2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/>
          <p:nvPr/>
        </p:nvSpPr>
        <p:spPr>
          <a:xfrm>
            <a:off x="0" y="4270248"/>
            <a:ext cx="9144000" cy="873300"/>
          </a:xfrm>
          <a:prstGeom prst="round1Rect">
            <a:avLst>
              <a:gd fmla="val 0" name="adj"/>
            </a:avLst>
          </a:prstGeom>
          <a:solidFill>
            <a:srgbClr val="F4E6E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Familjen Grotesk Medium"/>
              <a:ea typeface="Familjen Grotesk Medium"/>
              <a:cs typeface="Familjen Grotesk Medium"/>
              <a:sym typeface="Familjen Grotesk Medium"/>
            </a:endParaRPr>
          </a:p>
        </p:txBody>
      </p:sp>
      <p:pic>
        <p:nvPicPr>
          <p:cNvPr id="180" name="Google Shape;180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56705" y="4872742"/>
            <a:ext cx="474256" cy="167873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7"/>
          <p:cNvSpPr txBox="1"/>
          <p:nvPr>
            <p:ph idx="1" type="subTitle"/>
          </p:nvPr>
        </p:nvSpPr>
        <p:spPr>
          <a:xfrm>
            <a:off x="482600" y="4503800"/>
            <a:ext cx="7576500" cy="4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rra Horizontal Rosa">
  <p:cSld name="CUSTOM_2_1_1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/>
          <p:nvPr/>
        </p:nvSpPr>
        <p:spPr>
          <a:xfrm>
            <a:off x="0" y="4270248"/>
            <a:ext cx="9144000" cy="873300"/>
          </a:xfrm>
          <a:prstGeom prst="round1Rect">
            <a:avLst>
              <a:gd fmla="val 0" name="adj"/>
            </a:avLst>
          </a:prstGeom>
          <a:solidFill>
            <a:srgbClr val="FE2B8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Familjen Grotesk Medium"/>
              <a:ea typeface="Familjen Grotesk Medium"/>
              <a:cs typeface="Familjen Grotesk Medium"/>
              <a:sym typeface="Familjen Grotesk Medium"/>
            </a:endParaRPr>
          </a:p>
        </p:txBody>
      </p:sp>
      <p:sp>
        <p:nvSpPr>
          <p:cNvPr id="184" name="Google Shape;184;p28"/>
          <p:cNvSpPr txBox="1"/>
          <p:nvPr>
            <p:ph idx="1" type="subTitle"/>
          </p:nvPr>
        </p:nvSpPr>
        <p:spPr>
          <a:xfrm>
            <a:off x="482600" y="4503800"/>
            <a:ext cx="7576500" cy="4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85" name="Google Shape;185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57200" y="4874400"/>
            <a:ext cx="476028" cy="167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sória">
  <p:cSld name="CUSTOM_4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/>
          <p:nvPr/>
        </p:nvSpPr>
        <p:spPr>
          <a:xfrm>
            <a:off x="4550850" y="-9462"/>
            <a:ext cx="4572000" cy="516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9"/>
          <p:cNvSpPr/>
          <p:nvPr/>
        </p:nvSpPr>
        <p:spPr>
          <a:xfrm>
            <a:off x="-4850" y="-9450"/>
            <a:ext cx="4572000" cy="5162400"/>
          </a:xfrm>
          <a:prstGeom prst="rect">
            <a:avLst/>
          </a:prstGeom>
          <a:solidFill>
            <a:srgbClr val="F6BB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9"/>
          <p:cNvSpPr/>
          <p:nvPr/>
        </p:nvSpPr>
        <p:spPr>
          <a:xfrm>
            <a:off x="4549351" y="4581384"/>
            <a:ext cx="4594800" cy="585600"/>
          </a:xfrm>
          <a:prstGeom prst="round2DiagRect">
            <a:avLst>
              <a:gd fmla="val 0" name="adj1"/>
              <a:gd fmla="val 1328" name="adj2"/>
            </a:avLst>
          </a:prstGeom>
          <a:solidFill>
            <a:srgbClr val="F4E6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9"/>
          <p:cNvSpPr/>
          <p:nvPr/>
        </p:nvSpPr>
        <p:spPr>
          <a:xfrm rot="10800000">
            <a:off x="-6350" y="4581350"/>
            <a:ext cx="4575000" cy="585600"/>
          </a:xfrm>
          <a:prstGeom prst="round1Rect">
            <a:avLst>
              <a:gd fmla="val 0" name="adj"/>
            </a:avLst>
          </a:prstGeom>
          <a:solidFill>
            <a:srgbClr val="FE2B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9"/>
          <p:cNvSpPr txBox="1"/>
          <p:nvPr>
            <p:ph type="title"/>
          </p:nvPr>
        </p:nvSpPr>
        <p:spPr>
          <a:xfrm>
            <a:off x="866350" y="4629600"/>
            <a:ext cx="2829600" cy="61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192" name="Google Shape;192;p29"/>
          <p:cNvSpPr txBox="1"/>
          <p:nvPr>
            <p:ph idx="2" type="title"/>
          </p:nvPr>
        </p:nvSpPr>
        <p:spPr>
          <a:xfrm>
            <a:off x="4983601" y="4629600"/>
            <a:ext cx="3726300" cy="61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ndo Branco">
  <p:cSld name="CUSTOM_2_2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56705" y="4872742"/>
            <a:ext cx="474256" cy="167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/>
        </p:nvSpPr>
        <p:spPr>
          <a:xfrm>
            <a:off x="480950" y="591000"/>
            <a:ext cx="19434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pt-BR" sz="3500">
                <a:solidFill>
                  <a:srgbClr val="FE2B8F"/>
                </a:solidFill>
                <a:latin typeface="Familjen Grotesk"/>
                <a:ea typeface="Familjen Grotesk"/>
                <a:cs typeface="Familjen Grotesk"/>
                <a:sym typeface="Familjen Grotesk"/>
              </a:rPr>
              <a:t>Agenda</a:t>
            </a:r>
            <a:endParaRPr b="1" i="0" sz="3500" u="none" cap="none" strike="noStrike">
              <a:solidFill>
                <a:srgbClr val="FE2B8F"/>
              </a:solidFill>
              <a:latin typeface="Familjen Grotesk"/>
              <a:ea typeface="Familjen Grotesk"/>
              <a:cs typeface="Familjen Grotesk"/>
              <a:sym typeface="Familjen Grotesk"/>
            </a:endParaRPr>
          </a:p>
        </p:txBody>
      </p:sp>
      <p:sp>
        <p:nvSpPr>
          <p:cNvPr id="18" name="Google Shape;18;p4"/>
          <p:cNvSpPr txBox="1"/>
          <p:nvPr/>
        </p:nvSpPr>
        <p:spPr>
          <a:xfrm>
            <a:off x="4946700" y="1432800"/>
            <a:ext cx="390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9" name="Google Shape;19;p4"/>
          <p:cNvCxnSpPr/>
          <p:nvPr/>
        </p:nvCxnSpPr>
        <p:spPr>
          <a:xfrm>
            <a:off x="4795950" y="1503300"/>
            <a:ext cx="0" cy="2161200"/>
          </a:xfrm>
          <a:prstGeom prst="straightConnector1">
            <a:avLst/>
          </a:prstGeom>
          <a:noFill/>
          <a:ln cap="flat" cmpd="sng" w="38100">
            <a:solidFill>
              <a:srgbClr val="DDDDD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" name="Google Shape;20;p4"/>
          <p:cNvSpPr txBox="1"/>
          <p:nvPr/>
        </p:nvSpPr>
        <p:spPr>
          <a:xfrm>
            <a:off x="5392175" y="2061325"/>
            <a:ext cx="376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1" name="Google Shape;21;p4"/>
          <p:cNvSpPr txBox="1"/>
          <p:nvPr>
            <p:ph idx="1" type="subTitle"/>
          </p:nvPr>
        </p:nvSpPr>
        <p:spPr>
          <a:xfrm>
            <a:off x="4999525" y="1459300"/>
            <a:ext cx="3592500" cy="234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56705" y="4872742"/>
            <a:ext cx="474256" cy="167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ndo Salmão">
  <p:cSld name="CUSTOM_2_2_1">
    <p:bg>
      <p:bgPr>
        <a:solidFill>
          <a:srgbClr val="F4E6E9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56705" y="4872742"/>
            <a:ext cx="474256" cy="167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ndo Salmão 1">
  <p:cSld name="CUSTOM_2_2_1_2">
    <p:bg>
      <p:bgPr>
        <a:solidFill>
          <a:srgbClr val="F6BBC5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56705" y="4872742"/>
            <a:ext cx="474256" cy="167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ndo Rosa">
  <p:cSld name="CUSTOM_2_2_1_1">
    <p:bg>
      <p:bgPr>
        <a:solidFill>
          <a:srgbClr val="FE2B8F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57200" y="4874400"/>
            <a:ext cx="476028" cy="167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ndo Vinho">
  <p:cSld name="CUSTOM_2_2_1_1_1">
    <p:bg>
      <p:bgPr>
        <a:solidFill>
          <a:srgbClr val="C8195B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57200" y="4874400"/>
            <a:ext cx="476028" cy="167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ítulo" type="twoColTx">
  <p:cSld name="TITLE_AND_TWO_COLUMNS">
    <p:bg>
      <p:bgPr>
        <a:solidFill>
          <a:srgbClr val="C8195B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5"/>
          <p:cNvPicPr preferRelativeResize="0"/>
          <p:nvPr/>
        </p:nvPicPr>
        <p:blipFill rotWithShape="1">
          <a:blip r:embed="rId2">
            <a:alphaModFix/>
          </a:blip>
          <a:srcRect b="33783" l="0" r="0" t="0"/>
          <a:stretch/>
        </p:blipFill>
        <p:spPr>
          <a:xfrm>
            <a:off x="936950" y="523651"/>
            <a:ext cx="2885424" cy="461980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5"/>
          <p:cNvSpPr txBox="1"/>
          <p:nvPr>
            <p:ph type="title"/>
          </p:nvPr>
        </p:nvSpPr>
        <p:spPr>
          <a:xfrm>
            <a:off x="3822375" y="2374952"/>
            <a:ext cx="44295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ssão" type="titleOnly">
  <p:cSld name="TITLE_ONLY">
    <p:bg>
      <p:bgPr>
        <a:solidFill>
          <a:srgbClr val="F6E5E8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"/>
          <p:cNvPicPr preferRelativeResize="0"/>
          <p:nvPr/>
        </p:nvPicPr>
        <p:blipFill rotWithShape="1">
          <a:blip r:embed="rId2">
            <a:alphaModFix/>
          </a:blip>
          <a:srcRect b="11769" l="0" r="0" t="0"/>
          <a:stretch/>
        </p:blipFill>
        <p:spPr>
          <a:xfrm flipH="1">
            <a:off x="4300301" y="506971"/>
            <a:ext cx="4469349" cy="4630948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/>
          <p:nvPr>
            <p:ph type="title"/>
          </p:nvPr>
        </p:nvSpPr>
        <p:spPr>
          <a:xfrm>
            <a:off x="650975" y="1750000"/>
            <a:ext cx="40542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E2B8F"/>
              </a:buClr>
              <a:buSzPts val="2800"/>
              <a:buNone/>
              <a:defRPr>
                <a:solidFill>
                  <a:srgbClr val="FE2B8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E2B8F"/>
              </a:buClr>
              <a:buSzPts val="2800"/>
              <a:buNone/>
              <a:defRPr>
                <a:solidFill>
                  <a:srgbClr val="FE2B8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E2B8F"/>
              </a:buClr>
              <a:buSzPts val="2800"/>
              <a:buNone/>
              <a:defRPr>
                <a:solidFill>
                  <a:srgbClr val="FE2B8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E2B8F"/>
              </a:buClr>
              <a:buSzPts val="2800"/>
              <a:buNone/>
              <a:defRPr>
                <a:solidFill>
                  <a:srgbClr val="FE2B8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E2B8F"/>
              </a:buClr>
              <a:buSzPts val="2800"/>
              <a:buNone/>
              <a:defRPr>
                <a:solidFill>
                  <a:srgbClr val="FE2B8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E2B8F"/>
              </a:buClr>
              <a:buSzPts val="2800"/>
              <a:buNone/>
              <a:defRPr>
                <a:solidFill>
                  <a:srgbClr val="FE2B8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E2B8F"/>
              </a:buClr>
              <a:buSzPts val="2800"/>
              <a:buNone/>
              <a:defRPr>
                <a:solidFill>
                  <a:srgbClr val="FE2B8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E2B8F"/>
              </a:buClr>
              <a:buSzPts val="2800"/>
              <a:buNone/>
              <a:defRPr>
                <a:solidFill>
                  <a:srgbClr val="FE2B8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Básico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235500" y="174600"/>
            <a:ext cx="8567400" cy="57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31" name="Google Shape;31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56705" y="4872742"/>
            <a:ext cx="474256" cy="167873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7"/>
          <p:cNvSpPr txBox="1"/>
          <p:nvPr>
            <p:ph idx="1" type="subTitle"/>
          </p:nvPr>
        </p:nvSpPr>
        <p:spPr>
          <a:xfrm>
            <a:off x="235500" y="1373950"/>
            <a:ext cx="7664100" cy="57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ópicos">
  <p:cSld name="CUSTOM_3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1638300" y="555600"/>
            <a:ext cx="7164600" cy="57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35" name="Google Shape;35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214574">
            <a:off x="-3233659" y="-224221"/>
            <a:ext cx="6714587" cy="6185743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8"/>
          <p:cNvSpPr txBox="1"/>
          <p:nvPr>
            <p:ph idx="1" type="subTitle"/>
          </p:nvPr>
        </p:nvSpPr>
        <p:spPr>
          <a:xfrm>
            <a:off x="2077000" y="1373950"/>
            <a:ext cx="6470100" cy="57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56705" y="4872742"/>
            <a:ext cx="474256" cy="167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Tópico Salmão">
  <p:cSld name="MAIN_POINT">
    <p:bg>
      <p:bgPr>
        <a:solidFill>
          <a:srgbClr val="F6E5E8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56705" y="4872742"/>
            <a:ext cx="474256" cy="1678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" name="Google Shape;40;p9"/>
          <p:cNvCxnSpPr/>
          <p:nvPr/>
        </p:nvCxnSpPr>
        <p:spPr>
          <a:xfrm>
            <a:off x="406275" y="696435"/>
            <a:ext cx="3285000" cy="0"/>
          </a:xfrm>
          <a:prstGeom prst="straightConnector1">
            <a:avLst/>
          </a:prstGeom>
          <a:noFill/>
          <a:ln cap="flat" cmpd="sng" w="9525">
            <a:solidFill>
              <a:srgbClr val="FE2B8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304675" y="425827"/>
            <a:ext cx="3285000" cy="2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E2B8F"/>
              </a:buClr>
              <a:buSzPts val="1000"/>
              <a:buNone/>
              <a:defRPr sz="1000">
                <a:solidFill>
                  <a:srgbClr val="FE2B8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type="title"/>
          </p:nvPr>
        </p:nvSpPr>
        <p:spPr>
          <a:xfrm>
            <a:off x="716550" y="1062000"/>
            <a:ext cx="3549600" cy="53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43" name="Google Shape;43;p9"/>
          <p:cNvSpPr/>
          <p:nvPr>
            <p:ph idx="2" type="pic"/>
          </p:nvPr>
        </p:nvSpPr>
        <p:spPr>
          <a:xfrm>
            <a:off x="4784800" y="696425"/>
            <a:ext cx="3657600" cy="4179600"/>
          </a:xfrm>
          <a:prstGeom prst="round2Diag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sp>
      <p:sp>
        <p:nvSpPr>
          <p:cNvPr id="44" name="Google Shape;44;p9"/>
          <p:cNvSpPr txBox="1"/>
          <p:nvPr>
            <p:ph idx="3" type="subTitle"/>
          </p:nvPr>
        </p:nvSpPr>
        <p:spPr>
          <a:xfrm>
            <a:off x="716400" y="2379600"/>
            <a:ext cx="3283200" cy="20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Tópico Rosa">
  <p:cSld name="MAIN_POINT_2">
    <p:bg>
      <p:bgPr>
        <a:solidFill>
          <a:srgbClr val="FE2B8F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/>
          <p:nvPr>
            <p:ph idx="2" type="pic"/>
          </p:nvPr>
        </p:nvSpPr>
        <p:spPr>
          <a:xfrm>
            <a:off x="529200" y="927100"/>
            <a:ext cx="3657600" cy="3945600"/>
          </a:xfrm>
          <a:prstGeom prst="round2Diag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sp>
      <p:cxnSp>
        <p:nvCxnSpPr>
          <p:cNvPr id="47" name="Google Shape;47;p10"/>
          <p:cNvCxnSpPr/>
          <p:nvPr/>
        </p:nvCxnSpPr>
        <p:spPr>
          <a:xfrm>
            <a:off x="406275" y="696435"/>
            <a:ext cx="3285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10"/>
          <p:cNvSpPr txBox="1"/>
          <p:nvPr>
            <p:ph idx="1" type="subTitle"/>
          </p:nvPr>
        </p:nvSpPr>
        <p:spPr>
          <a:xfrm>
            <a:off x="304675" y="425827"/>
            <a:ext cx="3285000" cy="2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type="title"/>
          </p:nvPr>
        </p:nvSpPr>
        <p:spPr>
          <a:xfrm>
            <a:off x="4838800" y="1062000"/>
            <a:ext cx="3549600" cy="53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50" name="Google Shape;50;p10"/>
          <p:cNvSpPr txBox="1"/>
          <p:nvPr>
            <p:ph idx="3" type="subTitle"/>
          </p:nvPr>
        </p:nvSpPr>
        <p:spPr>
          <a:xfrm>
            <a:off x="4972000" y="2379600"/>
            <a:ext cx="3283200" cy="20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51" name="Google Shape;51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57200" y="4874400"/>
            <a:ext cx="476028" cy="167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34" Type="http://schemas.openxmlformats.org/officeDocument/2006/relationships/theme" Target="../theme/theme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E2B8F"/>
              </a:buClr>
              <a:buSzPts val="2500"/>
              <a:buFont typeface="Familjen Grotesk"/>
              <a:buNone/>
              <a:defRPr b="1" sz="2500">
                <a:solidFill>
                  <a:srgbClr val="FE2B8F"/>
                </a:solidFill>
                <a:latin typeface="Familjen Grotesk"/>
                <a:ea typeface="Familjen Grotesk"/>
                <a:cs typeface="Familjen Grotesk"/>
                <a:sym typeface="Familjen Grotes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unito Sans"/>
              <a:buChar char="●"/>
              <a:defRPr sz="12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unito Sans"/>
              <a:buChar char="○"/>
              <a:defRPr sz="12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unito Sans"/>
              <a:buChar char="■"/>
              <a:defRPr sz="12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unito Sans"/>
              <a:buChar char="●"/>
              <a:defRPr sz="12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unito Sans"/>
              <a:buChar char="○"/>
              <a:defRPr sz="12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unito Sans"/>
              <a:buChar char="■"/>
              <a:defRPr sz="12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unito Sans"/>
              <a:buChar char="●"/>
              <a:defRPr sz="12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unito Sans"/>
              <a:buChar char="○"/>
              <a:defRPr sz="12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unito Sans"/>
              <a:buChar char="■"/>
              <a:defRPr sz="12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2.jpg"/><Relationship Id="rId4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jpg"/><Relationship Id="rId4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hyperlink" Target="https://blog.flashapp.com.br/campanhas/10-tendencias-para-transformar-o-rh-em-2023" TargetMode="External"/><Relationship Id="rId5" Type="http://schemas.openxmlformats.org/officeDocument/2006/relationships/image" Target="../media/image34.png"/><Relationship Id="rId6" Type="http://schemas.openxmlformats.org/officeDocument/2006/relationships/hyperlink" Target="https://blog.flashapp.com.br/campanhas/trabalho-de-4-dias-na-semana" TargetMode="External"/><Relationship Id="rId7" Type="http://schemas.openxmlformats.org/officeDocument/2006/relationships/image" Target="../media/image24.png"/><Relationship Id="rId8" Type="http://schemas.openxmlformats.org/officeDocument/2006/relationships/hyperlink" Target="https://seja.flashapp.com.br/materiais/ebook-guia-linguagem-inclusiva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Relationship Id="rId4" Type="http://schemas.openxmlformats.org/officeDocument/2006/relationships/image" Target="../media/image25.png"/><Relationship Id="rId5" Type="http://schemas.openxmlformats.org/officeDocument/2006/relationships/hyperlink" Target="https://flashapp.com.br/produtos" TargetMode="External"/><Relationship Id="rId6" Type="http://schemas.openxmlformats.org/officeDocument/2006/relationships/hyperlink" Target="https://flashapp.com.br/produtos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0.jp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hyperlink" Target="https://docs.google.com/spreadsheets/u/0/d/17urK_G0OS9aspamFByG-l-nP3UN2XXt35_Ck_ENwDic/edit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3.jpg"/><Relationship Id="rId4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Relationship Id="rId6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E5E8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5"/>
          <p:cNvPicPr preferRelativeResize="0"/>
          <p:nvPr/>
        </p:nvPicPr>
        <p:blipFill rotWithShape="1">
          <a:blip r:embed="rId3">
            <a:alphaModFix/>
          </a:blip>
          <a:srcRect b="0" l="8149" r="7226" t="0"/>
          <a:stretch/>
        </p:blipFill>
        <p:spPr>
          <a:xfrm>
            <a:off x="3976901" y="0"/>
            <a:ext cx="5279324" cy="4231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-28076" y="-1"/>
            <a:ext cx="9259351" cy="5208351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5"/>
          <p:cNvSpPr txBox="1"/>
          <p:nvPr>
            <p:ph type="title"/>
          </p:nvPr>
        </p:nvSpPr>
        <p:spPr>
          <a:xfrm>
            <a:off x="-6919925" y="-421175"/>
            <a:ext cx="1909800" cy="21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210" name="Google Shape;210;p35"/>
          <p:cNvSpPr txBox="1"/>
          <p:nvPr>
            <p:ph type="title"/>
          </p:nvPr>
        </p:nvSpPr>
        <p:spPr>
          <a:xfrm>
            <a:off x="427075" y="928950"/>
            <a:ext cx="4096800" cy="314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pt-BR" sz="3200">
                <a:solidFill>
                  <a:schemeClr val="lt1"/>
                </a:solidFill>
                <a:latin typeface="Familjen Grotesk SemiBold"/>
                <a:ea typeface="Familjen Grotesk SemiBold"/>
                <a:cs typeface="Familjen Grotesk SemiBold"/>
                <a:sym typeface="Familjen Grotesk SemiBold"/>
              </a:rPr>
              <a:t>Plano de comunicação:</a:t>
            </a:r>
            <a:endParaRPr b="0" sz="3200">
              <a:solidFill>
                <a:schemeClr val="lt1"/>
              </a:solidFill>
              <a:latin typeface="Familjen Grotesk SemiBold"/>
              <a:ea typeface="Familjen Grotesk SemiBold"/>
              <a:cs typeface="Familjen Grotesk SemiBold"/>
              <a:sym typeface="Familjen Grotesk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pt-BR" sz="3200">
                <a:solidFill>
                  <a:schemeClr val="lt1"/>
                </a:solidFill>
                <a:latin typeface="Familjen Grotesk SemiBold"/>
                <a:ea typeface="Familjen Grotesk SemiBold"/>
                <a:cs typeface="Familjen Grotesk SemiBold"/>
                <a:sym typeface="Familjen Grotesk SemiBold"/>
              </a:rPr>
              <a:t>Mudança de Política de Benefícios</a:t>
            </a:r>
            <a:endParaRPr b="0" sz="3200">
              <a:solidFill>
                <a:schemeClr val="lt1"/>
              </a:solidFill>
              <a:latin typeface="Familjen Grotesk SemiBold"/>
              <a:ea typeface="Familjen Grotesk SemiBold"/>
              <a:cs typeface="Familjen Grotesk SemiBold"/>
              <a:sym typeface="Familjen Grotesk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lt1"/>
              </a:solidFill>
            </a:endParaRPr>
          </a:p>
        </p:txBody>
      </p:sp>
      <p:cxnSp>
        <p:nvCxnSpPr>
          <p:cNvPr id="211" name="Google Shape;211;p35"/>
          <p:cNvCxnSpPr/>
          <p:nvPr/>
        </p:nvCxnSpPr>
        <p:spPr>
          <a:xfrm>
            <a:off x="542184" y="3577517"/>
            <a:ext cx="3044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12" name="Google Shape;212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5305" y="4568432"/>
            <a:ext cx="611400" cy="215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4"/>
          <p:cNvSpPr txBox="1"/>
          <p:nvPr>
            <p:ph type="title"/>
          </p:nvPr>
        </p:nvSpPr>
        <p:spPr>
          <a:xfrm>
            <a:off x="-6919925" y="-421175"/>
            <a:ext cx="1909800" cy="21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321" name="Google Shape;321;p44"/>
          <p:cNvSpPr txBox="1"/>
          <p:nvPr>
            <p:ph idx="1" type="subTitle"/>
          </p:nvPr>
        </p:nvSpPr>
        <p:spPr>
          <a:xfrm>
            <a:off x="3132025" y="1865900"/>
            <a:ext cx="5502000" cy="15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Arial"/>
              <a:buChar char="❏"/>
            </a:pPr>
            <a:r>
              <a:rPr lang="pt-BR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Pode ser um ramal, um e-mail, um canal na ferramenta de comunicação utilizada. Ter alguém do setor de RH responsável por responder às dúvidas dos colaboradores é essencial. </a:t>
            </a: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Arial"/>
              <a:buChar char="❏"/>
            </a:pPr>
            <a:r>
              <a:rPr lang="pt-BR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No início, vale também reservar alguns dias de </a:t>
            </a:r>
            <a:r>
              <a:rPr b="1" lang="pt-BR" sz="1100">
                <a:solidFill>
                  <a:srgbClr val="FE2B8F"/>
                </a:solidFill>
                <a:latin typeface="Arial"/>
                <a:ea typeface="Arial"/>
                <a:cs typeface="Arial"/>
                <a:sym typeface="Arial"/>
              </a:rPr>
              <a:t>plantão de dúvidas</a:t>
            </a:r>
            <a:r>
              <a:rPr lang="pt-BR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para que os colaboradores marquem conversas com o representante do RH. Abra a agenda e peça que os colaboradores se inscrevam para papos rápidos, de 10 minutos, por exemplo. </a:t>
            </a:r>
            <a:endParaRPr sz="1100">
              <a:solidFill>
                <a:srgbClr val="333333"/>
              </a:solidFill>
            </a:endParaRPr>
          </a:p>
        </p:txBody>
      </p:sp>
      <p:sp>
        <p:nvSpPr>
          <p:cNvPr id="322" name="Google Shape;322;p44"/>
          <p:cNvSpPr/>
          <p:nvPr/>
        </p:nvSpPr>
        <p:spPr>
          <a:xfrm>
            <a:off x="0" y="0"/>
            <a:ext cx="2520000" cy="5218500"/>
          </a:xfrm>
          <a:prstGeom prst="rect">
            <a:avLst/>
          </a:prstGeom>
          <a:solidFill>
            <a:srgbClr val="F6E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6BBC5"/>
              </a:highlight>
            </a:endParaRPr>
          </a:p>
        </p:txBody>
      </p:sp>
      <p:sp>
        <p:nvSpPr>
          <p:cNvPr id="323" name="Google Shape;323;p44"/>
          <p:cNvSpPr txBox="1"/>
          <p:nvPr/>
        </p:nvSpPr>
        <p:spPr>
          <a:xfrm>
            <a:off x="332700" y="2477875"/>
            <a:ext cx="1753800" cy="41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rgbClr val="FE2B8E"/>
                </a:solidFill>
                <a:latin typeface="Familjen Grotesk"/>
                <a:ea typeface="Familjen Grotesk"/>
                <a:cs typeface="Familjen Grotesk"/>
                <a:sym typeface="Familjen Grotesk"/>
              </a:rPr>
              <a:t>Passo 3 </a:t>
            </a:r>
            <a:endParaRPr b="1" sz="2000">
              <a:solidFill>
                <a:srgbClr val="FE2B8E"/>
              </a:solidFill>
              <a:latin typeface="Familjen Grotesk"/>
              <a:ea typeface="Familjen Grotesk"/>
              <a:cs typeface="Familjen Grotesk"/>
              <a:sym typeface="Familjen Grote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E2B8E"/>
              </a:solidFill>
              <a:latin typeface="Familjen Grotesk"/>
              <a:ea typeface="Familjen Grotesk"/>
              <a:cs typeface="Familjen Grotesk"/>
              <a:sym typeface="Familjen Grotes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Crie</a:t>
            </a:r>
            <a:r>
              <a:rPr lang="pt-BR" sz="11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 canais diretos para dúvidas</a:t>
            </a:r>
            <a:endParaRPr sz="1100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24" name="Google Shape;324;p44"/>
          <p:cNvSpPr txBox="1"/>
          <p:nvPr/>
        </p:nvSpPr>
        <p:spPr>
          <a:xfrm>
            <a:off x="3027899" y="1253800"/>
            <a:ext cx="56568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2000">
                <a:solidFill>
                  <a:srgbClr val="FE2B8F"/>
                </a:solidFill>
                <a:latin typeface="Familjen Grotesk Medium"/>
                <a:ea typeface="Familjen Grotesk Medium"/>
                <a:cs typeface="Familjen Grotesk Medium"/>
                <a:sym typeface="Familjen Grotesk Medium"/>
              </a:rPr>
              <a:t>Faça plantão de dúvidas especiais</a:t>
            </a:r>
            <a:endParaRPr b="0" i="0" sz="2000" u="none" cap="none" strike="noStrike">
              <a:solidFill>
                <a:srgbClr val="FE2B8F"/>
              </a:solidFill>
              <a:latin typeface="Familjen Grotesk Medium"/>
              <a:ea typeface="Familjen Grotesk Medium"/>
              <a:cs typeface="Familjen Grotesk Medium"/>
              <a:sym typeface="Familjen Grotesk Medium"/>
            </a:endParaRPr>
          </a:p>
        </p:txBody>
      </p:sp>
      <p:cxnSp>
        <p:nvCxnSpPr>
          <p:cNvPr id="325" name="Google Shape;325;p44"/>
          <p:cNvCxnSpPr/>
          <p:nvPr/>
        </p:nvCxnSpPr>
        <p:spPr>
          <a:xfrm>
            <a:off x="3132034" y="1750542"/>
            <a:ext cx="3044400" cy="0"/>
          </a:xfrm>
          <a:prstGeom prst="straightConnector1">
            <a:avLst/>
          </a:prstGeom>
          <a:noFill/>
          <a:ln cap="flat" cmpd="sng" w="9525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26" name="Google Shape;32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27075" y="-727950"/>
            <a:ext cx="2873349" cy="4061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5"/>
          <p:cNvSpPr txBox="1"/>
          <p:nvPr>
            <p:ph idx="1" type="subTitle"/>
          </p:nvPr>
        </p:nvSpPr>
        <p:spPr>
          <a:xfrm>
            <a:off x="3151900" y="1422100"/>
            <a:ext cx="5502000" cy="330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1500"/>
              </a:spcBef>
              <a:spcAft>
                <a:spcPts val="0"/>
              </a:spcAft>
              <a:buClr>
                <a:srgbClr val="FE2B8E"/>
              </a:buClr>
              <a:buSzPts val="1200"/>
              <a:buChar char="❏"/>
            </a:pPr>
            <a:r>
              <a:rPr lang="pt-BR">
                <a:solidFill>
                  <a:schemeClr val="accent2"/>
                </a:solidFill>
              </a:rPr>
              <a:t>M</a:t>
            </a:r>
            <a:r>
              <a:rPr lang="pt-BR">
                <a:solidFill>
                  <a:schemeClr val="accent2"/>
                </a:solidFill>
              </a:rPr>
              <a:t>edir a satisfação dos funcionários em relação às mudanças de benefícios é um passo importante para</a:t>
            </a:r>
            <a:r>
              <a:rPr b="1" lang="pt-BR">
                <a:solidFill>
                  <a:schemeClr val="dk1"/>
                </a:solidFill>
              </a:rPr>
              <a:t> </a:t>
            </a:r>
            <a:r>
              <a:rPr b="1" lang="pt-BR">
                <a:solidFill>
                  <a:srgbClr val="FE2B8F"/>
                </a:solidFill>
              </a:rPr>
              <a:t>identificar possíveis melhorias;</a:t>
            </a:r>
            <a:endParaRPr b="1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E2B8E"/>
              </a:buClr>
              <a:buSzPts val="1200"/>
              <a:buChar char="❏"/>
            </a:pPr>
            <a:r>
              <a:rPr b="1" lang="pt-BR">
                <a:solidFill>
                  <a:srgbClr val="FE2B8F"/>
                </a:solidFill>
              </a:rPr>
              <a:t>Canais de feedback</a:t>
            </a:r>
            <a:r>
              <a:rPr lang="pt-BR">
                <a:solidFill>
                  <a:schemeClr val="dk1"/>
                </a:solidFill>
              </a:rPr>
              <a:t> </a:t>
            </a:r>
            <a:r>
              <a:rPr lang="pt-BR">
                <a:solidFill>
                  <a:schemeClr val="accent2"/>
                </a:solidFill>
              </a:rPr>
              <a:t>também são essenciais para monitorar o andamento da implementação dos novos benefícios. Escolha o que mais funciona para os seus colaboradores: pode ser um fórum na ferramenta de comunicação interna ou uma pesquisa de satisfação. O importante é abrir espaço para os colaboradores compartilharem suas impressões, fazer perguntas ou expressar preocupações.</a:t>
            </a:r>
            <a:endParaRPr>
              <a:solidFill>
                <a:schemeClr val="accent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E2B8E"/>
              </a:buClr>
              <a:buSzPts val="1200"/>
              <a:buChar char="❏"/>
            </a:pPr>
            <a:r>
              <a:rPr lang="pt-BR">
                <a:solidFill>
                  <a:schemeClr val="accent2"/>
                </a:solidFill>
              </a:rPr>
              <a:t>Após colher os feedbacks, crie um plano de ação em cima das queixas e dos pontos de melhoria apontados — e apresente isso aos funcionários para manter a transparência. </a:t>
            </a:r>
            <a:endParaRPr>
              <a:solidFill>
                <a:schemeClr val="accent2"/>
              </a:solidFill>
            </a:endParaRPr>
          </a:p>
          <a:p>
            <a:pPr indent="0" lvl="0" marL="45720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1500"/>
              </a:spcBef>
              <a:spcAft>
                <a:spcPts val="1500"/>
              </a:spcAft>
              <a:buNone/>
            </a:pPr>
            <a:r>
              <a:t/>
            </a:r>
            <a:endParaRPr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2" name="Google Shape;332;p45"/>
          <p:cNvSpPr txBox="1"/>
          <p:nvPr/>
        </p:nvSpPr>
        <p:spPr>
          <a:xfrm>
            <a:off x="3047774" y="810000"/>
            <a:ext cx="56568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2000">
                <a:solidFill>
                  <a:srgbClr val="FE2B8F"/>
                </a:solidFill>
                <a:latin typeface="Familjen Grotesk Medium"/>
                <a:ea typeface="Familjen Grotesk Medium"/>
                <a:cs typeface="Familjen Grotesk Medium"/>
                <a:sym typeface="Familjen Grotesk Medium"/>
              </a:rPr>
              <a:t>Meça a satisfação </a:t>
            </a:r>
            <a:endParaRPr b="0" i="0" sz="2000" u="none" cap="none" strike="noStrike">
              <a:solidFill>
                <a:srgbClr val="FE2B8F"/>
              </a:solidFill>
              <a:latin typeface="Familjen Grotesk Medium"/>
              <a:ea typeface="Familjen Grotesk Medium"/>
              <a:cs typeface="Familjen Grotesk Medium"/>
              <a:sym typeface="Familjen Grotesk Medium"/>
            </a:endParaRPr>
          </a:p>
        </p:txBody>
      </p:sp>
      <p:cxnSp>
        <p:nvCxnSpPr>
          <p:cNvPr id="333" name="Google Shape;333;p45"/>
          <p:cNvCxnSpPr/>
          <p:nvPr/>
        </p:nvCxnSpPr>
        <p:spPr>
          <a:xfrm>
            <a:off x="3151909" y="1306742"/>
            <a:ext cx="3044400" cy="0"/>
          </a:xfrm>
          <a:prstGeom prst="straightConnector1">
            <a:avLst/>
          </a:prstGeom>
          <a:noFill/>
          <a:ln cap="flat" cmpd="sng" w="9525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4" name="Google Shape;334;p45"/>
          <p:cNvSpPr txBox="1"/>
          <p:nvPr>
            <p:ph type="title"/>
          </p:nvPr>
        </p:nvSpPr>
        <p:spPr>
          <a:xfrm>
            <a:off x="-6919925" y="-421175"/>
            <a:ext cx="1909800" cy="21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335" name="Google Shape;335;p45"/>
          <p:cNvSpPr/>
          <p:nvPr/>
        </p:nvSpPr>
        <p:spPr>
          <a:xfrm>
            <a:off x="-45100" y="-76200"/>
            <a:ext cx="2565000" cy="5218500"/>
          </a:xfrm>
          <a:prstGeom prst="rect">
            <a:avLst/>
          </a:prstGeom>
          <a:solidFill>
            <a:srgbClr val="F6E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6BBC5"/>
              </a:highlight>
            </a:endParaRPr>
          </a:p>
        </p:txBody>
      </p:sp>
      <p:sp>
        <p:nvSpPr>
          <p:cNvPr id="336" name="Google Shape;336;p45"/>
          <p:cNvSpPr txBox="1"/>
          <p:nvPr/>
        </p:nvSpPr>
        <p:spPr>
          <a:xfrm>
            <a:off x="283325" y="2593575"/>
            <a:ext cx="1753800" cy="41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rgbClr val="FE2B8E"/>
                </a:solidFill>
                <a:latin typeface="Familjen Grotesk"/>
                <a:ea typeface="Familjen Grotesk"/>
                <a:cs typeface="Familjen Grotesk"/>
                <a:sym typeface="Familjen Grotesk"/>
              </a:rPr>
              <a:t>Passo 4 </a:t>
            </a:r>
            <a:endParaRPr b="1" sz="2000">
              <a:solidFill>
                <a:srgbClr val="333333"/>
              </a:solidFill>
              <a:latin typeface="Familjen Grotesk"/>
              <a:ea typeface="Familjen Grotesk"/>
              <a:cs typeface="Familjen Grotesk"/>
              <a:sym typeface="Familjen Grotes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Mensure</a:t>
            </a:r>
            <a:r>
              <a:rPr lang="pt-BR" sz="11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 os resultados </a:t>
            </a:r>
            <a:endParaRPr sz="1100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337" name="Google Shape;33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75" y="-43513"/>
            <a:ext cx="2193503" cy="310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E5E8"/>
        </a:solid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6"/>
          <p:cNvSpPr txBox="1"/>
          <p:nvPr>
            <p:ph type="title"/>
          </p:nvPr>
        </p:nvSpPr>
        <p:spPr>
          <a:xfrm>
            <a:off x="-6919925" y="-421175"/>
            <a:ext cx="1909800" cy="21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343" name="Google Shape;343;p46"/>
          <p:cNvPicPr preferRelativeResize="0"/>
          <p:nvPr/>
        </p:nvPicPr>
        <p:blipFill rotWithShape="1">
          <a:blip r:embed="rId3">
            <a:alphaModFix/>
          </a:blip>
          <a:srcRect b="0" l="-15051" r="25461" t="0"/>
          <a:stretch/>
        </p:blipFill>
        <p:spPr>
          <a:xfrm>
            <a:off x="3150025" y="386825"/>
            <a:ext cx="5873700" cy="436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3701" y="2074"/>
            <a:ext cx="9136599" cy="5139351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46"/>
          <p:cNvSpPr txBox="1"/>
          <p:nvPr>
            <p:ph type="title"/>
          </p:nvPr>
        </p:nvSpPr>
        <p:spPr>
          <a:xfrm>
            <a:off x="650975" y="1750000"/>
            <a:ext cx="4054200" cy="86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>
                <a:solidFill>
                  <a:srgbClr val="F7F7F8"/>
                </a:solidFill>
              </a:rPr>
              <a:t>Cronograma</a:t>
            </a:r>
            <a:endParaRPr>
              <a:solidFill>
                <a:srgbClr val="F7F7F8"/>
              </a:solidFill>
            </a:endParaRPr>
          </a:p>
        </p:txBody>
      </p:sp>
      <p:cxnSp>
        <p:nvCxnSpPr>
          <p:cNvPr id="346" name="Google Shape;346;p46"/>
          <p:cNvCxnSpPr/>
          <p:nvPr/>
        </p:nvCxnSpPr>
        <p:spPr>
          <a:xfrm>
            <a:off x="738234" y="2571742"/>
            <a:ext cx="3044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7"/>
          <p:cNvSpPr/>
          <p:nvPr/>
        </p:nvSpPr>
        <p:spPr>
          <a:xfrm>
            <a:off x="-35250" y="-37500"/>
            <a:ext cx="2555100" cy="5218500"/>
          </a:xfrm>
          <a:prstGeom prst="rect">
            <a:avLst/>
          </a:prstGeom>
          <a:solidFill>
            <a:srgbClr val="F6E5E8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6BBC5"/>
              </a:highlight>
            </a:endParaRPr>
          </a:p>
        </p:txBody>
      </p:sp>
      <p:sp>
        <p:nvSpPr>
          <p:cNvPr id="352" name="Google Shape;352;p47"/>
          <p:cNvSpPr txBox="1"/>
          <p:nvPr>
            <p:ph type="title"/>
          </p:nvPr>
        </p:nvSpPr>
        <p:spPr>
          <a:xfrm>
            <a:off x="-6919925" y="-421175"/>
            <a:ext cx="1909800" cy="21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353" name="Google Shape;353;p47"/>
          <p:cNvSpPr txBox="1"/>
          <p:nvPr>
            <p:ph idx="1" type="subTitle"/>
          </p:nvPr>
        </p:nvSpPr>
        <p:spPr>
          <a:xfrm>
            <a:off x="3000175" y="1031700"/>
            <a:ext cx="5396100" cy="346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100">
                <a:solidFill>
                  <a:srgbClr val="FE2B8F"/>
                </a:solidFill>
                <a:latin typeface="Familjen Grotesk"/>
                <a:ea typeface="Familjen Grotesk"/>
                <a:cs typeface="Familjen Grotesk"/>
                <a:sym typeface="Familjen Grotesk"/>
              </a:rPr>
              <a:t>Pré-anúncio</a:t>
            </a:r>
            <a:endParaRPr b="1" sz="1100">
              <a:solidFill>
                <a:srgbClr val="FE2B8F"/>
              </a:solidFill>
              <a:latin typeface="Familjen Grotesk"/>
              <a:ea typeface="Familjen Grotesk"/>
              <a:cs typeface="Familjen Grotesk"/>
              <a:sym typeface="Familjen Grotesk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E2B8F"/>
              </a:buClr>
              <a:buSzPts val="1100"/>
              <a:buFont typeface="Nunito Sans"/>
              <a:buChar char="❏"/>
            </a:pPr>
            <a:r>
              <a:rPr lang="pt-BR" sz="1100">
                <a:solidFill>
                  <a:schemeClr val="accent2"/>
                </a:solidFill>
              </a:rPr>
              <a:t>Envio de um e-mail teaser para despertar a curiosidade e gerar expectativa sobre a mudança;</a:t>
            </a:r>
            <a:endParaRPr sz="1100">
              <a:solidFill>
                <a:schemeClr val="accent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3232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100">
                <a:solidFill>
                  <a:srgbClr val="FE2B8F"/>
                </a:solidFill>
                <a:latin typeface="Familjen Grotesk"/>
                <a:ea typeface="Familjen Grotesk"/>
                <a:cs typeface="Familjen Grotesk"/>
                <a:sym typeface="Familjen Grotesk"/>
              </a:rPr>
              <a:t>Semana 1 </a:t>
            </a:r>
            <a:endParaRPr b="1" sz="1100">
              <a:solidFill>
                <a:srgbClr val="FE2B8F"/>
              </a:solidFill>
              <a:latin typeface="Familjen Grotesk"/>
              <a:ea typeface="Familjen Grotesk"/>
              <a:cs typeface="Familjen Grotesk"/>
              <a:sym typeface="Familjen Grotesk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E2B8F"/>
              </a:buClr>
              <a:buSzPts val="1100"/>
              <a:buFont typeface="Nunito Sans"/>
              <a:buChar char="❏"/>
            </a:pPr>
            <a:r>
              <a:rPr lang="pt-BR" sz="1100">
                <a:solidFill>
                  <a:schemeClr val="accent2"/>
                </a:solidFill>
              </a:rPr>
              <a:t>Disparo de e-mail explicando a nova política de benefícios e como acontecerá a mudança;</a:t>
            </a:r>
            <a:endParaRPr sz="1100">
              <a:solidFill>
                <a:schemeClr val="accent2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E2B8F"/>
              </a:buClr>
              <a:buSzPts val="1100"/>
              <a:buFont typeface="Nunito Sans"/>
              <a:buChar char="❏"/>
            </a:pPr>
            <a:r>
              <a:rPr lang="pt-BR" sz="1100">
                <a:solidFill>
                  <a:schemeClr val="accent2"/>
                </a:solidFill>
              </a:rPr>
              <a:t>Disponibilização na intranet de informações extras ou de um guia de benefícios, com todas as informações e prazos; </a:t>
            </a:r>
            <a:endParaRPr sz="1100">
              <a:solidFill>
                <a:schemeClr val="accent2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E2B8F"/>
              </a:buClr>
              <a:buSzPts val="1100"/>
              <a:buFont typeface="Nunito Sans"/>
              <a:buChar char="❏"/>
            </a:pPr>
            <a:r>
              <a:rPr lang="pt-BR" sz="1100">
                <a:solidFill>
                  <a:schemeClr val="accent2"/>
                </a:solidFill>
              </a:rPr>
              <a:t>Encontros entre o RH e os departamentos para reforçar as vantagens da política, como os novos benefícios serão utilizados e tirar dúvidas;</a:t>
            </a:r>
            <a:endParaRPr sz="1100">
              <a:solidFill>
                <a:schemeClr val="accent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100">
                <a:solidFill>
                  <a:srgbClr val="FE2B8F"/>
                </a:solidFill>
                <a:latin typeface="Familjen Grotesk"/>
                <a:ea typeface="Familjen Grotesk"/>
                <a:cs typeface="Familjen Grotesk"/>
                <a:sym typeface="Familjen Grotesk"/>
              </a:rPr>
              <a:t>Semana 2 </a:t>
            </a:r>
            <a:endParaRPr b="1" sz="1100">
              <a:solidFill>
                <a:srgbClr val="FE2B8F"/>
              </a:solidFill>
              <a:latin typeface="Familjen Grotesk"/>
              <a:ea typeface="Familjen Grotesk"/>
              <a:cs typeface="Familjen Grotesk"/>
              <a:sym typeface="Familjen Grotesk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E2B8F"/>
              </a:buClr>
              <a:buSzPts val="1100"/>
              <a:buFont typeface="Nunito Sans"/>
              <a:buChar char="❏"/>
            </a:pPr>
            <a:r>
              <a:rPr lang="pt-BR" sz="1100">
                <a:solidFill>
                  <a:schemeClr val="accent2"/>
                </a:solidFill>
              </a:rPr>
              <a:t>Disparo de SMS para lembrar os colaboradores sobre os novos benefícios;</a:t>
            </a:r>
            <a:endParaRPr sz="1100">
              <a:solidFill>
                <a:schemeClr val="accent2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E2B8F"/>
              </a:buClr>
              <a:buSzPts val="1100"/>
              <a:buFont typeface="Nunito Sans"/>
              <a:buChar char="❏"/>
            </a:pPr>
            <a:r>
              <a:rPr lang="pt-BR" sz="1100">
                <a:solidFill>
                  <a:schemeClr val="accent2"/>
                </a:solidFill>
              </a:rPr>
              <a:t>Realização de um plantão de dúvidas presencial.  </a:t>
            </a:r>
            <a:endParaRPr sz="1100">
              <a:solidFill>
                <a:schemeClr val="accent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100">
              <a:solidFill>
                <a:srgbClr val="333333"/>
              </a:solidFill>
            </a:endParaRPr>
          </a:p>
        </p:txBody>
      </p:sp>
      <p:sp>
        <p:nvSpPr>
          <p:cNvPr id="354" name="Google Shape;354;p47"/>
          <p:cNvSpPr txBox="1"/>
          <p:nvPr/>
        </p:nvSpPr>
        <p:spPr>
          <a:xfrm>
            <a:off x="236700" y="2391775"/>
            <a:ext cx="2011200" cy="41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rgbClr val="FE2B8E"/>
                </a:solidFill>
                <a:latin typeface="Familjen Grotesk"/>
                <a:ea typeface="Familjen Grotesk"/>
                <a:cs typeface="Familjen Grotesk"/>
                <a:sym typeface="Familjen Grotesk"/>
              </a:rPr>
              <a:t>Calendário </a:t>
            </a:r>
            <a:endParaRPr b="1" sz="2000">
              <a:solidFill>
                <a:srgbClr val="FE2B8E"/>
              </a:solidFill>
              <a:latin typeface="Familjen Grotesk"/>
              <a:ea typeface="Familjen Grotesk"/>
              <a:cs typeface="Familjen Grotesk"/>
              <a:sym typeface="Familjen Grote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rgbClr val="FE2B8E"/>
                </a:solidFill>
                <a:latin typeface="Familjen Grotesk"/>
                <a:ea typeface="Familjen Grotesk"/>
                <a:cs typeface="Familjen Grotesk"/>
                <a:sym typeface="Familjen Grotesk"/>
              </a:rPr>
              <a:t>de ações</a:t>
            </a:r>
            <a:endParaRPr b="1" sz="2000">
              <a:solidFill>
                <a:srgbClr val="FE2B8E"/>
              </a:solidFill>
              <a:latin typeface="Familjen Grotesk"/>
              <a:ea typeface="Familjen Grotesk"/>
              <a:cs typeface="Familjen Grotesk"/>
              <a:sym typeface="Familjen Grote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E2B8E"/>
              </a:solidFill>
              <a:latin typeface="Familjen Grotesk"/>
              <a:ea typeface="Familjen Grotesk"/>
              <a:cs typeface="Familjen Grotesk"/>
              <a:sym typeface="Familjen Grote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Aplique</a:t>
            </a:r>
            <a:r>
              <a:rPr lang="pt-BR" sz="11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 o passo a passo e coloque em prática este plano de comunicação para apresentar novos benefícios para os colaboradores da sua empresa</a:t>
            </a:r>
            <a:endParaRPr sz="1100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355" name="Google Shape;35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2825" y="-317525"/>
            <a:ext cx="2830250" cy="400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8"/>
          <p:cNvSpPr txBox="1"/>
          <p:nvPr>
            <p:ph type="title"/>
          </p:nvPr>
        </p:nvSpPr>
        <p:spPr>
          <a:xfrm>
            <a:off x="-6919925" y="-421175"/>
            <a:ext cx="1909800" cy="21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361" name="Google Shape;361;p48"/>
          <p:cNvSpPr txBox="1"/>
          <p:nvPr>
            <p:ph idx="1" type="subTitle"/>
          </p:nvPr>
        </p:nvSpPr>
        <p:spPr>
          <a:xfrm>
            <a:off x="3000175" y="1226400"/>
            <a:ext cx="5656800" cy="26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100">
                <a:solidFill>
                  <a:srgbClr val="FE2B8F"/>
                </a:solidFill>
                <a:latin typeface="Familjen Grotesk"/>
                <a:ea typeface="Familjen Grotesk"/>
                <a:cs typeface="Familjen Grotesk"/>
                <a:sym typeface="Familjen Grotesk"/>
              </a:rPr>
              <a:t>Semana 3 </a:t>
            </a:r>
            <a:endParaRPr b="1" sz="1100">
              <a:solidFill>
                <a:srgbClr val="FE2B8F"/>
              </a:solidFill>
              <a:latin typeface="Familjen Grotesk"/>
              <a:ea typeface="Familjen Grotesk"/>
              <a:cs typeface="Familjen Grotesk"/>
              <a:sym typeface="Familjen Grotesk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Nunito Sans"/>
              <a:buChar char="❏"/>
            </a:pPr>
            <a:r>
              <a:rPr lang="pt-BR" sz="1100">
                <a:solidFill>
                  <a:srgbClr val="595959"/>
                </a:solidFill>
              </a:rPr>
              <a:t>Uso de palestras e eventos comemorativos para lembrar a importância do uso e as vantagens dos benefícios corporativos;</a:t>
            </a:r>
            <a:endParaRPr sz="1100">
              <a:solidFill>
                <a:srgbClr val="595959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Nunito Sans"/>
              <a:buChar char="❏"/>
            </a:pPr>
            <a:r>
              <a:rPr lang="pt-BR" sz="1100">
                <a:solidFill>
                  <a:srgbClr val="595959"/>
                </a:solidFill>
              </a:rPr>
              <a:t>Novo plantão de dúvidas (pode ser online ou por outros canais); </a:t>
            </a:r>
            <a:endParaRPr sz="1100">
              <a:solidFill>
                <a:srgbClr val="595959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Nunito Sans"/>
              <a:buChar char="❏"/>
            </a:pPr>
            <a:r>
              <a:rPr lang="pt-BR" sz="1100">
                <a:solidFill>
                  <a:srgbClr val="595959"/>
                </a:solidFill>
              </a:rPr>
              <a:t>Envio de materiais que esclareçam as principais dúvidas, tipo FAQ, por listas de transmissão do WhatsApp ou outros canais internos, como e-mail.</a:t>
            </a:r>
            <a:endParaRPr sz="1100">
              <a:solidFill>
                <a:srgbClr val="595959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100">
                <a:solidFill>
                  <a:srgbClr val="FE2B8F"/>
                </a:solidFill>
                <a:latin typeface="Familjen Grotesk"/>
                <a:ea typeface="Familjen Grotesk"/>
                <a:cs typeface="Familjen Grotesk"/>
                <a:sym typeface="Familjen Grotesk"/>
              </a:rPr>
              <a:t>Semana 4 </a:t>
            </a:r>
            <a:endParaRPr b="1" sz="1100">
              <a:solidFill>
                <a:srgbClr val="FE2B8F"/>
              </a:solidFill>
              <a:latin typeface="Familjen Grotesk"/>
              <a:ea typeface="Familjen Grotesk"/>
              <a:cs typeface="Familjen Grotesk"/>
              <a:sym typeface="Familjen Grotesk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Nunito Sans"/>
              <a:buChar char="❏"/>
            </a:pPr>
            <a:r>
              <a:rPr lang="pt-BR" sz="1100">
                <a:solidFill>
                  <a:srgbClr val="595959"/>
                </a:solidFill>
              </a:rPr>
              <a:t>Ao final do primeiro mês, envio de uma pesquisa para verificar se o que o colaborador sabe sobre os novos benefícios e se tem alguma dúvida. Pode ser uma pesquisa Pulse ou e-NPS. </a:t>
            </a:r>
            <a:endParaRPr sz="1100">
              <a:solidFill>
                <a:srgbClr val="595959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100">
              <a:solidFill>
                <a:srgbClr val="333333"/>
              </a:solidFill>
            </a:endParaRPr>
          </a:p>
        </p:txBody>
      </p:sp>
      <p:sp>
        <p:nvSpPr>
          <p:cNvPr id="362" name="Google Shape;362;p48"/>
          <p:cNvSpPr/>
          <p:nvPr/>
        </p:nvSpPr>
        <p:spPr>
          <a:xfrm>
            <a:off x="-35250" y="-37500"/>
            <a:ext cx="2555100" cy="5218500"/>
          </a:xfrm>
          <a:prstGeom prst="rect">
            <a:avLst/>
          </a:prstGeom>
          <a:solidFill>
            <a:srgbClr val="F6E5E8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6BBC5"/>
              </a:highlight>
            </a:endParaRPr>
          </a:p>
        </p:txBody>
      </p:sp>
      <p:pic>
        <p:nvPicPr>
          <p:cNvPr id="363" name="Google Shape;36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2825" y="-317525"/>
            <a:ext cx="2830250" cy="400297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48"/>
          <p:cNvSpPr txBox="1"/>
          <p:nvPr/>
        </p:nvSpPr>
        <p:spPr>
          <a:xfrm>
            <a:off x="236700" y="2391775"/>
            <a:ext cx="2011200" cy="41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rgbClr val="FE2B8E"/>
                </a:solidFill>
                <a:latin typeface="Familjen Grotesk"/>
                <a:ea typeface="Familjen Grotesk"/>
                <a:cs typeface="Familjen Grotesk"/>
                <a:sym typeface="Familjen Grotesk"/>
              </a:rPr>
              <a:t>Calendário </a:t>
            </a:r>
            <a:endParaRPr b="1" sz="2000">
              <a:solidFill>
                <a:srgbClr val="FE2B8E"/>
              </a:solidFill>
              <a:latin typeface="Familjen Grotesk"/>
              <a:ea typeface="Familjen Grotesk"/>
              <a:cs typeface="Familjen Grotesk"/>
              <a:sym typeface="Familjen Grote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rgbClr val="FE2B8E"/>
                </a:solidFill>
                <a:latin typeface="Familjen Grotesk"/>
                <a:ea typeface="Familjen Grotesk"/>
                <a:cs typeface="Familjen Grotesk"/>
                <a:sym typeface="Familjen Grotesk"/>
              </a:rPr>
              <a:t>de ações</a:t>
            </a:r>
            <a:endParaRPr b="1" sz="2000">
              <a:solidFill>
                <a:srgbClr val="FE2B8E"/>
              </a:solidFill>
              <a:latin typeface="Familjen Grotesk"/>
              <a:ea typeface="Familjen Grotesk"/>
              <a:cs typeface="Familjen Grotesk"/>
              <a:sym typeface="Familjen Grote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E2B8E"/>
              </a:solidFill>
              <a:latin typeface="Familjen Grotesk"/>
              <a:ea typeface="Familjen Grotesk"/>
              <a:cs typeface="Familjen Grotesk"/>
              <a:sym typeface="Familjen Grote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Aplique</a:t>
            </a:r>
            <a:r>
              <a:rPr lang="pt-BR" sz="11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 o passo a passo e coloque em prática este plano de comunicação para apresentar novos benefícios para os colaboradores da sua empresa</a:t>
            </a:r>
            <a:endParaRPr sz="1100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E5E8"/>
        </a:solidFill>
      </p:bgPr>
    </p:bg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49"/>
          <p:cNvPicPr preferRelativeResize="0"/>
          <p:nvPr/>
        </p:nvPicPr>
        <p:blipFill rotWithShape="1">
          <a:blip r:embed="rId3">
            <a:alphaModFix/>
          </a:blip>
          <a:srcRect b="0" l="29468" r="0" t="0"/>
          <a:stretch/>
        </p:blipFill>
        <p:spPr>
          <a:xfrm>
            <a:off x="240375" y="496600"/>
            <a:ext cx="4675149" cy="43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" y="0"/>
            <a:ext cx="914397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49"/>
          <p:cNvSpPr txBox="1"/>
          <p:nvPr>
            <p:ph type="title"/>
          </p:nvPr>
        </p:nvSpPr>
        <p:spPr>
          <a:xfrm>
            <a:off x="-6919925" y="-421175"/>
            <a:ext cx="1909800" cy="21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372" name="Google Shape;372;p49"/>
          <p:cNvSpPr txBox="1"/>
          <p:nvPr>
            <p:ph type="title"/>
          </p:nvPr>
        </p:nvSpPr>
        <p:spPr>
          <a:xfrm>
            <a:off x="5089800" y="2140800"/>
            <a:ext cx="4054200" cy="86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>
                <a:solidFill>
                  <a:schemeClr val="lt1"/>
                </a:solidFill>
              </a:rPr>
              <a:t>Conteúdos e t</a:t>
            </a:r>
            <a:r>
              <a:rPr lang="pt-BR" sz="4400">
                <a:solidFill>
                  <a:schemeClr val="lt1"/>
                </a:solidFill>
              </a:rPr>
              <a:t>emplates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373" name="Google Shape;373;p49"/>
          <p:cNvCxnSpPr/>
          <p:nvPr/>
        </p:nvCxnSpPr>
        <p:spPr>
          <a:xfrm>
            <a:off x="5211334" y="3050667"/>
            <a:ext cx="3044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E5E8"/>
        </a:solid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0"/>
          <p:cNvSpPr txBox="1"/>
          <p:nvPr>
            <p:ph type="title"/>
          </p:nvPr>
        </p:nvSpPr>
        <p:spPr>
          <a:xfrm>
            <a:off x="781050" y="515425"/>
            <a:ext cx="7164600" cy="57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Pilares para os conteúdos</a:t>
            </a:r>
            <a:endParaRPr/>
          </a:p>
        </p:txBody>
      </p:sp>
      <p:sp>
        <p:nvSpPr>
          <p:cNvPr id="379" name="Google Shape;379;p50"/>
          <p:cNvSpPr txBox="1"/>
          <p:nvPr>
            <p:ph idx="1" type="subTitle"/>
          </p:nvPr>
        </p:nvSpPr>
        <p:spPr>
          <a:xfrm>
            <a:off x="897425" y="1213200"/>
            <a:ext cx="7103700" cy="400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lang="pt-BR" sz="1100">
                <a:latin typeface="Nunito Sans Medium"/>
                <a:ea typeface="Nunito Sans Medium"/>
                <a:cs typeface="Nunito Sans Medium"/>
                <a:sym typeface="Nunito Sans Medium"/>
              </a:rPr>
              <a:t>Na hora de pensar os conteúdos, pense nos seguintes pontos:</a:t>
            </a:r>
            <a:endParaRPr sz="1100">
              <a:latin typeface="Nunito Sans Medium"/>
              <a:ea typeface="Nunito Sans Medium"/>
              <a:cs typeface="Nunito Sans Medium"/>
              <a:sym typeface="Nunito Sans Medium"/>
            </a:endParaRPr>
          </a:p>
          <a:p>
            <a:pPr indent="-298450" lvl="0" marL="457200" rtl="0" algn="l">
              <a:spcBef>
                <a:spcPts val="1500"/>
              </a:spcBef>
              <a:spcAft>
                <a:spcPts val="0"/>
              </a:spcAft>
              <a:buClr>
                <a:srgbClr val="FE2B8E"/>
              </a:buClr>
              <a:buSzPts val="1100"/>
              <a:buFont typeface="Nunito Sans Medium"/>
              <a:buChar char="❏"/>
            </a:pPr>
            <a:r>
              <a:rPr b="1" lang="pt-BR" sz="1100">
                <a:solidFill>
                  <a:srgbClr val="FE2B8F"/>
                </a:solidFill>
              </a:rPr>
              <a:t>Apresente a mudança:</a:t>
            </a:r>
            <a:r>
              <a:rPr lang="pt-BR" sz="1100">
                <a:latin typeface="Nunito Sans Medium"/>
                <a:ea typeface="Nunito Sans Medium"/>
                <a:cs typeface="Nunito Sans Medium"/>
                <a:sym typeface="Nunito Sans Medium"/>
              </a:rPr>
              <a:t> e</a:t>
            </a:r>
            <a:r>
              <a:rPr lang="pt-BR" sz="1100">
                <a:latin typeface="Nunito Sans Medium"/>
                <a:ea typeface="Nunito Sans Medium"/>
                <a:cs typeface="Nunito Sans Medium"/>
                <a:sym typeface="Nunito Sans Medium"/>
              </a:rPr>
              <a:t>xplique a importância</a:t>
            </a:r>
            <a:r>
              <a:rPr lang="pt-BR" sz="1100">
                <a:solidFill>
                  <a:srgbClr val="595959"/>
                </a:solidFill>
                <a:latin typeface="Nunito Sans Medium"/>
                <a:ea typeface="Nunito Sans Medium"/>
                <a:cs typeface="Nunito Sans Medium"/>
                <a:sym typeface="Nunito Sans Medium"/>
              </a:rPr>
              <a:t> da mudança na política de benefícios e co</a:t>
            </a:r>
            <a:r>
              <a:rPr lang="pt-BR" sz="1100">
                <a:latin typeface="Nunito Sans Medium"/>
                <a:ea typeface="Nunito Sans Medium"/>
                <a:cs typeface="Nunito Sans Medium"/>
                <a:sym typeface="Nunito Sans Medium"/>
              </a:rPr>
              <a:t>mo ela beneficiará os funcionários;</a:t>
            </a:r>
            <a:endParaRPr sz="1100">
              <a:latin typeface="Nunito Sans Medium"/>
              <a:ea typeface="Nunito Sans Medium"/>
              <a:cs typeface="Nunito Sans Medium"/>
              <a:sym typeface="Nunito Sans Medium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E2B8E"/>
              </a:buClr>
              <a:buSzPts val="1100"/>
              <a:buFont typeface="Nunito Sans Medium"/>
              <a:buChar char="❏"/>
            </a:pPr>
            <a:r>
              <a:rPr b="1" lang="pt-BR" sz="1100">
                <a:solidFill>
                  <a:srgbClr val="FE2B8F"/>
                </a:solidFill>
              </a:rPr>
              <a:t>Detalhes as mudanças:</a:t>
            </a:r>
            <a:r>
              <a:rPr lang="pt-BR" sz="1100">
                <a:solidFill>
                  <a:srgbClr val="FE2B8F"/>
                </a:solidFill>
                <a:latin typeface="Nunito Sans Medium"/>
                <a:ea typeface="Nunito Sans Medium"/>
                <a:cs typeface="Nunito Sans Medium"/>
                <a:sym typeface="Nunito Sans Medium"/>
              </a:rPr>
              <a:t> </a:t>
            </a:r>
            <a:r>
              <a:rPr lang="pt-BR" sz="1100">
                <a:latin typeface="Nunito Sans Medium"/>
                <a:ea typeface="Nunito Sans Medium"/>
                <a:cs typeface="Nunito Sans Medium"/>
                <a:sym typeface="Nunito Sans Medium"/>
              </a:rPr>
              <a:t>descreva as alterações específicas na política de benefícios, como inclusão de novos benefícios, ampliação de coberturas, mudanças nas opções disponíveis etc.;</a:t>
            </a:r>
            <a:endParaRPr sz="1100">
              <a:latin typeface="Nunito Sans Medium"/>
              <a:ea typeface="Nunito Sans Medium"/>
              <a:cs typeface="Nunito Sans Medium"/>
              <a:sym typeface="Nunito Sans Medium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E2B8E"/>
              </a:buClr>
              <a:buSzPts val="1100"/>
              <a:buFont typeface="Nunito Sans Medium"/>
              <a:buChar char="❏"/>
            </a:pPr>
            <a:r>
              <a:rPr b="1" lang="pt-BR" sz="1100">
                <a:solidFill>
                  <a:srgbClr val="FE2B8F"/>
                </a:solidFill>
              </a:rPr>
              <a:t>Destaque os benefícios adicionais:</a:t>
            </a:r>
            <a:r>
              <a:rPr lang="pt-BR" sz="1100">
                <a:latin typeface="Nunito Sans Medium"/>
                <a:ea typeface="Nunito Sans Medium"/>
                <a:cs typeface="Nunito Sans Medium"/>
                <a:sym typeface="Nunito Sans Medium"/>
              </a:rPr>
              <a:t> liste os benefícios extras que foram adicionados à política e ressalte as vantagens para os funcionários;</a:t>
            </a:r>
            <a:endParaRPr sz="1100">
              <a:latin typeface="Nunito Sans Medium"/>
              <a:ea typeface="Nunito Sans Medium"/>
              <a:cs typeface="Nunito Sans Medium"/>
              <a:sym typeface="Nunito Sans Medium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E2B8E"/>
              </a:buClr>
              <a:buSzPts val="1100"/>
              <a:buFont typeface="Nunito Sans Medium"/>
              <a:buChar char="❏"/>
            </a:pPr>
            <a:r>
              <a:rPr b="1" lang="pt-BR" sz="1100">
                <a:solidFill>
                  <a:srgbClr val="FE2B8F"/>
                </a:solidFill>
              </a:rPr>
              <a:t>Procedimentos e prazos:</a:t>
            </a:r>
            <a:r>
              <a:rPr lang="pt-BR" sz="1100">
                <a:latin typeface="Nunito Sans Medium"/>
                <a:ea typeface="Nunito Sans Medium"/>
                <a:cs typeface="Nunito Sans Medium"/>
                <a:sym typeface="Nunito Sans Medium"/>
              </a:rPr>
              <a:t> forneça informações claras sobre os procedimentos para acessar os benefícios, prazos de inscrição ou quaisquer requisitos adicionais;</a:t>
            </a:r>
            <a:endParaRPr sz="1100">
              <a:latin typeface="Nunito Sans Medium"/>
              <a:ea typeface="Nunito Sans Medium"/>
              <a:cs typeface="Nunito Sans Medium"/>
              <a:sym typeface="Nunito Sans Medium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E2B8E"/>
              </a:buClr>
              <a:buSzPts val="1100"/>
              <a:buFont typeface="Nunito Sans Medium"/>
              <a:buChar char="❏"/>
            </a:pPr>
            <a:r>
              <a:rPr b="1" lang="pt-BR" sz="1100">
                <a:solidFill>
                  <a:srgbClr val="FE2B8F"/>
                </a:solidFill>
              </a:rPr>
              <a:t>Canais de suporte:</a:t>
            </a:r>
            <a:r>
              <a:rPr lang="pt-BR" sz="1100">
                <a:latin typeface="Nunito Sans Medium"/>
                <a:ea typeface="Nunito Sans Medium"/>
                <a:cs typeface="Nunito Sans Medium"/>
                <a:sym typeface="Nunito Sans Medium"/>
              </a:rPr>
              <a:t> Informe os funcionários sobre os canais disponíveis para obter suporte e esclarecer dúvidas relacionadas aos benefícios.</a:t>
            </a:r>
            <a:endParaRPr sz="1100">
              <a:latin typeface="Nunito Sans Medium"/>
              <a:ea typeface="Nunito Sans Medium"/>
              <a:cs typeface="Nunito Sans Medium"/>
              <a:sym typeface="Nunito Sans Medium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Nunito Sans Medium"/>
              <a:ea typeface="Nunito Sans Medium"/>
              <a:cs typeface="Nunito Sans Medium"/>
              <a:sym typeface="Nunito Sans Medium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lang="pt-BR" sz="1100">
                <a:latin typeface="Nunito Sans Medium"/>
                <a:ea typeface="Nunito Sans Medium"/>
                <a:cs typeface="Nunito Sans Medium"/>
                <a:sym typeface="Nunito Sans Medium"/>
              </a:rPr>
              <a:t>Confira a seguir alguns modelos de templates </a:t>
            </a:r>
            <a:r>
              <a:rPr b="1" lang="pt-BR" sz="1100"/>
              <a:t>→</a:t>
            </a:r>
            <a:endParaRPr sz="1100">
              <a:latin typeface="Nunito Sans Medium"/>
              <a:ea typeface="Nunito Sans Medium"/>
              <a:cs typeface="Nunito Sans Medium"/>
              <a:sym typeface="Nunito Sans Medium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Nunito Sans Medium"/>
              <a:ea typeface="Nunito Sans Medium"/>
              <a:cs typeface="Nunito Sans Medium"/>
              <a:sym typeface="Nunito Sans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Nunito Sans Medium"/>
              <a:ea typeface="Nunito Sans Medium"/>
              <a:cs typeface="Nunito Sans Medium"/>
              <a:sym typeface="Nunito Sans Medium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1"/>
          <p:cNvSpPr txBox="1"/>
          <p:nvPr>
            <p:ph type="title"/>
          </p:nvPr>
        </p:nvSpPr>
        <p:spPr>
          <a:xfrm>
            <a:off x="-6919925" y="-421175"/>
            <a:ext cx="1909800" cy="21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385" name="Google Shape;385;p51"/>
          <p:cNvSpPr/>
          <p:nvPr/>
        </p:nvSpPr>
        <p:spPr>
          <a:xfrm>
            <a:off x="-35250" y="-37500"/>
            <a:ext cx="2555100" cy="5218500"/>
          </a:xfrm>
          <a:prstGeom prst="rect">
            <a:avLst/>
          </a:prstGeom>
          <a:solidFill>
            <a:srgbClr val="F6E5E8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6BBC5"/>
              </a:highlight>
            </a:endParaRPr>
          </a:p>
        </p:txBody>
      </p:sp>
      <p:sp>
        <p:nvSpPr>
          <p:cNvPr id="386" name="Google Shape;386;p51"/>
          <p:cNvSpPr txBox="1"/>
          <p:nvPr/>
        </p:nvSpPr>
        <p:spPr>
          <a:xfrm>
            <a:off x="528450" y="739875"/>
            <a:ext cx="1695600" cy="41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000">
                <a:solidFill>
                  <a:srgbClr val="FE2B8E"/>
                </a:solidFill>
                <a:latin typeface="Familjen Grotesk"/>
                <a:ea typeface="Familjen Grotesk"/>
                <a:cs typeface="Familjen Grotesk"/>
                <a:sym typeface="Familjen Grotesk"/>
              </a:rPr>
              <a:t>E-mail </a:t>
            </a:r>
            <a:endParaRPr b="1" sz="1100">
              <a:solidFill>
                <a:schemeClr val="dk2"/>
              </a:solidFill>
              <a:latin typeface="Familjen Grotesk"/>
              <a:ea typeface="Familjen Grotesk"/>
              <a:cs typeface="Familjen Grotesk"/>
              <a:sym typeface="Familjen Grotes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">
              <a:solidFill>
                <a:schemeClr val="dk2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Preencha</a:t>
            </a:r>
            <a:r>
              <a:rPr lang="pt-BR" sz="11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 todos os campos para ir compondo o texto. No final, é só revisar e colocar no formato utilizado pela empresa.</a:t>
            </a:r>
            <a:endParaRPr sz="1100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1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Vale lembrar que é essencial que cada RH personalize o e-mail para que ele possa manter a identidade da empresa. </a:t>
            </a:r>
            <a:endParaRPr sz="1100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graphicFrame>
        <p:nvGraphicFramePr>
          <p:cNvPr id="387" name="Google Shape;387;p51"/>
          <p:cNvGraphicFramePr/>
          <p:nvPr/>
        </p:nvGraphicFramePr>
        <p:xfrm>
          <a:off x="2733825" y="73988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{33BD8CF2-F51C-4B09-BD0B-353D1F96A687}</a:tableStyleId>
              </a:tblPr>
              <a:tblGrid>
                <a:gridCol w="2258625"/>
                <a:gridCol w="1854525"/>
                <a:gridCol w="2061825"/>
              </a:tblGrid>
              <a:tr h="365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chemeClr val="lt1"/>
                          </a:solidFill>
                          <a:latin typeface="Familjen Grotesk Medium"/>
                          <a:ea typeface="Familjen Grotesk Medium"/>
                          <a:cs typeface="Familjen Grotesk Medium"/>
                          <a:sym typeface="Familjen Grotesk Medium"/>
                        </a:rPr>
                        <a:t>Abertura do e-mail </a:t>
                      </a:r>
                      <a:endParaRPr sz="1100">
                        <a:solidFill>
                          <a:schemeClr val="lt1"/>
                        </a:solidFill>
                        <a:latin typeface="Familjen Grotesk Medium"/>
                        <a:ea typeface="Familjen Grotesk Medium"/>
                        <a:cs typeface="Familjen Grotesk Medium"/>
                        <a:sym typeface="Familjen Grotesk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2B8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chemeClr val="lt1"/>
                          </a:solidFill>
                          <a:latin typeface="Familjen Grotesk Medium"/>
                          <a:ea typeface="Familjen Grotesk Medium"/>
                          <a:cs typeface="Familjen Grotesk Medium"/>
                          <a:sym typeface="Familjen Grotesk Medium"/>
                        </a:rPr>
                        <a:t>Sobre a mudança</a:t>
                      </a:r>
                      <a:endParaRPr sz="1100">
                        <a:solidFill>
                          <a:schemeClr val="lt1"/>
                        </a:solidFill>
                        <a:latin typeface="Familjen Grotesk Medium"/>
                        <a:ea typeface="Familjen Grotesk Medium"/>
                        <a:cs typeface="Familjen Grotesk Medium"/>
                        <a:sym typeface="Familjen Grotesk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2B8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chemeClr val="lt1"/>
                          </a:solidFill>
                          <a:latin typeface="Familjen Grotesk Medium"/>
                          <a:ea typeface="Familjen Grotesk Medium"/>
                          <a:cs typeface="Familjen Grotesk Medium"/>
                          <a:sym typeface="Familjen Grotesk Medium"/>
                        </a:rPr>
                        <a:t>Novos benefícios</a:t>
                      </a:r>
                      <a:endParaRPr sz="1100">
                        <a:solidFill>
                          <a:schemeClr val="lt1"/>
                        </a:solidFill>
                        <a:latin typeface="Familjen Grotesk Medium"/>
                        <a:ea typeface="Familjen Grotesk Medium"/>
                        <a:cs typeface="Familjen Grotesk Medium"/>
                        <a:sym typeface="Familjen Grotesk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2B8E"/>
                    </a:solidFill>
                  </a:tcPr>
                </a:tc>
              </a:tr>
              <a:tr h="16019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None/>
                      </a:pPr>
                      <a:r>
                        <a:rPr lang="pt-BR" sz="800">
                          <a:solidFill>
                            <a:srgbClr val="333333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Cumprimente os colaboradores da maneira adotada pela empresa e explique o motivo do e-mail.</a:t>
                      </a:r>
                      <a:endParaRPr sz="800">
                        <a:solidFill>
                          <a:srgbClr val="333333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333333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None/>
                      </a:pPr>
                      <a:r>
                        <a:rPr lang="pt-BR" sz="800">
                          <a:solidFill>
                            <a:srgbClr val="333333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Ex:</a:t>
                      </a:r>
                      <a:endParaRPr sz="800">
                        <a:solidFill>
                          <a:srgbClr val="333333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None/>
                      </a:pPr>
                      <a:r>
                        <a:rPr i="1" lang="pt-BR" sz="800">
                          <a:solidFill>
                            <a:srgbClr val="333333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Olá, collabers. </a:t>
                      </a:r>
                      <a:endParaRPr i="1" sz="800">
                        <a:solidFill>
                          <a:srgbClr val="333333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None/>
                      </a:pPr>
                      <a:r>
                        <a:rPr i="1" lang="pt-BR" sz="800">
                          <a:solidFill>
                            <a:srgbClr val="333333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É com muito orgulho que informamos que a nova política de benefícios flexíveis estará em vigor a partir do dia 1ª do próximo mês. </a:t>
                      </a:r>
                      <a:endParaRPr sz="800">
                        <a:solidFill>
                          <a:srgbClr val="333333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None/>
                      </a:pPr>
                      <a:r>
                        <a:rPr lang="pt-BR" sz="800">
                          <a:solidFill>
                            <a:srgbClr val="333333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Explique como a empresa espera que a mudança afete positivamente a vida dos colaboradores. </a:t>
                      </a:r>
                      <a:endParaRPr sz="800">
                        <a:solidFill>
                          <a:srgbClr val="333333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333333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None/>
                      </a:pPr>
                      <a:r>
                        <a:rPr lang="pt-BR" sz="800">
                          <a:solidFill>
                            <a:srgbClr val="333333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Ex:</a:t>
                      </a:r>
                      <a:endParaRPr sz="800">
                        <a:solidFill>
                          <a:srgbClr val="333333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None/>
                      </a:pPr>
                      <a:r>
                        <a:rPr i="1" lang="pt-BR" sz="800">
                          <a:solidFill>
                            <a:srgbClr val="333333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Agora que somos Flash, vocês poderão utilizar os benefícios com muito mais praticidade, liberdade  e flexibilidade.</a:t>
                      </a:r>
                      <a:endParaRPr i="1" sz="800">
                        <a:solidFill>
                          <a:srgbClr val="333333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333333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None/>
                      </a:pPr>
                      <a:r>
                        <a:rPr lang="pt-BR" sz="800">
                          <a:solidFill>
                            <a:srgbClr val="333333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Informe quais serão os novos benefícios oferecidos pela empresa. </a:t>
                      </a:r>
                      <a:endParaRPr sz="800">
                        <a:solidFill>
                          <a:srgbClr val="333333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333333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None/>
                      </a:pPr>
                      <a:r>
                        <a:rPr lang="pt-BR" sz="800">
                          <a:solidFill>
                            <a:srgbClr val="333333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Ex:</a:t>
                      </a:r>
                      <a:endParaRPr sz="800">
                        <a:solidFill>
                          <a:srgbClr val="333333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pt-BR" sz="800">
                          <a:solidFill>
                            <a:srgbClr val="333333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Além dos benefícios de vale-alimentação e vale-transporte, contaremos agora com vale mobilidade e auxílio home office.  </a:t>
                      </a:r>
                      <a:endParaRPr i="1" sz="800">
                        <a:solidFill>
                          <a:srgbClr val="333333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chemeClr val="lt1"/>
                          </a:solidFill>
                          <a:latin typeface="Familjen Grotesk Medium"/>
                          <a:ea typeface="Familjen Grotesk Medium"/>
                          <a:cs typeface="Familjen Grotesk Medium"/>
                          <a:sym typeface="Familjen Grotesk Medium"/>
                        </a:rPr>
                        <a:t>Como usar os benefícios</a:t>
                      </a:r>
                      <a:endParaRPr sz="1100">
                        <a:solidFill>
                          <a:schemeClr val="lt1"/>
                        </a:solidFill>
                        <a:latin typeface="Familjen Grotesk Medium"/>
                        <a:ea typeface="Familjen Grotesk Medium"/>
                        <a:cs typeface="Familjen Grotesk Medium"/>
                        <a:sym typeface="Familjen Grotesk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2B8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chemeClr val="lt1"/>
                          </a:solidFill>
                          <a:latin typeface="Familjen Grotesk Medium"/>
                          <a:ea typeface="Familjen Grotesk Medium"/>
                          <a:cs typeface="Familjen Grotesk Medium"/>
                          <a:sym typeface="Familjen Grotesk Medium"/>
                        </a:rPr>
                        <a:t>Canais de dúvidas</a:t>
                      </a:r>
                      <a:endParaRPr sz="1100">
                        <a:solidFill>
                          <a:schemeClr val="lt1"/>
                        </a:solidFill>
                        <a:latin typeface="Familjen Grotesk Medium"/>
                        <a:ea typeface="Familjen Grotesk Medium"/>
                        <a:cs typeface="Familjen Grotesk Medium"/>
                        <a:sym typeface="Familjen Grotesk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2B8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Familjen Grotesk Medium"/>
                        <a:ea typeface="Familjen Grotesk Medium"/>
                        <a:cs typeface="Familjen Grotesk Medium"/>
                        <a:sym typeface="Familjen Grotesk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2B8E"/>
                    </a:solidFill>
                  </a:tcPr>
                </a:tc>
              </a:tr>
              <a:tr h="1375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None/>
                      </a:pPr>
                      <a:r>
                        <a:rPr lang="pt-BR" sz="800">
                          <a:solidFill>
                            <a:srgbClr val="232323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Explique  os prazos e informaçõe gerais:</a:t>
                      </a:r>
                      <a:endParaRPr sz="800">
                        <a:solidFill>
                          <a:srgbClr val="232323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232323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None/>
                      </a:pPr>
                      <a:r>
                        <a:rPr lang="pt-BR" sz="800">
                          <a:solidFill>
                            <a:srgbClr val="232323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Ex:</a:t>
                      </a:r>
                      <a:endParaRPr i="1" sz="800">
                        <a:solidFill>
                          <a:srgbClr val="232323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None/>
                      </a:pPr>
                      <a:r>
                        <a:rPr i="1" lang="pt-BR" sz="800">
                          <a:solidFill>
                            <a:srgbClr val="232323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Como e quando o colaborador receberá o cartão? </a:t>
                      </a:r>
                      <a:endParaRPr i="1" sz="800">
                        <a:solidFill>
                          <a:srgbClr val="232323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None/>
                      </a:pPr>
                      <a:r>
                        <a:rPr i="1" lang="pt-BR" sz="800">
                          <a:solidFill>
                            <a:srgbClr val="232323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A partir de quando a mudança será efetivada</a:t>
                      </a:r>
                      <a:endParaRPr i="1" sz="800">
                        <a:solidFill>
                          <a:srgbClr val="232323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>
                          <a:solidFill>
                            <a:srgbClr val="232323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Finalize o e-mail deixando claro quais os canais de esclarecimento de dúvidas sobre os benefícios</a:t>
                      </a:r>
                      <a:endParaRPr sz="800">
                        <a:solidFill>
                          <a:srgbClr val="232323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232323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>
                          <a:solidFill>
                            <a:srgbClr val="232323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Se preferir, inclua também links para a intranet ou materiais que podem ser baixados, como o </a:t>
                      </a:r>
                      <a:r>
                        <a:rPr b="1" lang="pt-BR" sz="800">
                          <a:solidFill>
                            <a:srgbClr val="232323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Guia de Benefícios</a:t>
                      </a:r>
                      <a:endParaRPr b="1" sz="800">
                        <a:solidFill>
                          <a:srgbClr val="232323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232323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2"/>
          <p:cNvSpPr txBox="1"/>
          <p:nvPr>
            <p:ph type="title"/>
          </p:nvPr>
        </p:nvSpPr>
        <p:spPr>
          <a:xfrm>
            <a:off x="-6919925" y="-421175"/>
            <a:ext cx="1909800" cy="21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393" name="Google Shape;393;p52"/>
          <p:cNvSpPr/>
          <p:nvPr/>
        </p:nvSpPr>
        <p:spPr>
          <a:xfrm>
            <a:off x="-35250" y="-37500"/>
            <a:ext cx="2555100" cy="5218500"/>
          </a:xfrm>
          <a:prstGeom prst="rect">
            <a:avLst/>
          </a:prstGeom>
          <a:solidFill>
            <a:srgbClr val="F6E5E8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6BBC5"/>
              </a:highlight>
            </a:endParaRPr>
          </a:p>
        </p:txBody>
      </p:sp>
      <p:sp>
        <p:nvSpPr>
          <p:cNvPr id="394" name="Google Shape;394;p52"/>
          <p:cNvSpPr txBox="1"/>
          <p:nvPr/>
        </p:nvSpPr>
        <p:spPr>
          <a:xfrm>
            <a:off x="427975" y="992400"/>
            <a:ext cx="1695600" cy="41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rgbClr val="FE2B8E"/>
                </a:solidFill>
                <a:latin typeface="Familjen Grotesk"/>
                <a:ea typeface="Familjen Grotesk"/>
                <a:cs typeface="Familjen Grotesk"/>
                <a:sym typeface="Familjen Grotesk"/>
              </a:rPr>
              <a:t>SMS</a:t>
            </a:r>
            <a:endParaRPr b="1" sz="1100">
              <a:solidFill>
                <a:schemeClr val="dk2"/>
              </a:solidFill>
              <a:latin typeface="Familjen Grotesk"/>
              <a:ea typeface="Familjen Grotesk"/>
              <a:cs typeface="Familjen Grotesk"/>
              <a:sym typeface="Familjen Grotes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Exemplos</a:t>
            </a:r>
            <a:r>
              <a:rPr lang="pt-BR" sz="11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 de mensagens para este formato. </a:t>
            </a:r>
            <a:endParaRPr sz="1100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O acesso a caracteres especiais nos SMSs é restrito (como acentos) e o tamanho do texto não pode ultrapassar 160 palavras</a:t>
            </a:r>
            <a:endParaRPr sz="1100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95" name="Google Shape;395;p52"/>
          <p:cNvSpPr txBox="1"/>
          <p:nvPr>
            <p:ph idx="1" type="subTitle"/>
          </p:nvPr>
        </p:nvSpPr>
        <p:spPr>
          <a:xfrm>
            <a:off x="3125175" y="1523175"/>
            <a:ext cx="5656800" cy="18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Char char="❏"/>
            </a:pPr>
            <a:r>
              <a:rPr b="1" lang="pt-BR" sz="1100">
                <a:solidFill>
                  <a:srgbClr val="595959"/>
                </a:solidFill>
              </a:rPr>
              <a:t>Opção A: </a:t>
            </a:r>
            <a:r>
              <a:rPr lang="pt-BR" sz="1100">
                <a:solidFill>
                  <a:srgbClr val="595959"/>
                </a:solidFill>
              </a:rPr>
              <a:t>Collaber, nossa nova </a:t>
            </a:r>
            <a:r>
              <a:rPr lang="pt-BR" sz="1100">
                <a:solidFill>
                  <a:srgbClr val="595959"/>
                </a:solidFill>
              </a:rPr>
              <a:t>politica</a:t>
            </a:r>
            <a:r>
              <a:rPr lang="pt-BR" sz="1100">
                <a:solidFill>
                  <a:srgbClr val="595959"/>
                </a:solidFill>
              </a:rPr>
              <a:t> de </a:t>
            </a:r>
            <a:r>
              <a:rPr lang="pt-BR" sz="1100">
                <a:solidFill>
                  <a:srgbClr val="595959"/>
                </a:solidFill>
              </a:rPr>
              <a:t>beneficios</a:t>
            </a:r>
            <a:r>
              <a:rPr lang="pt-BR" sz="1100">
                <a:solidFill>
                  <a:srgbClr val="595959"/>
                </a:solidFill>
              </a:rPr>
              <a:t> j</a:t>
            </a:r>
            <a:r>
              <a:rPr lang="pt-BR" sz="1100">
                <a:solidFill>
                  <a:srgbClr val="595959"/>
                </a:solidFill>
              </a:rPr>
              <a:t>a</a:t>
            </a:r>
            <a:r>
              <a:rPr lang="pt-BR" sz="1100">
                <a:solidFill>
                  <a:srgbClr val="595959"/>
                </a:solidFill>
              </a:rPr>
              <a:t> est</a:t>
            </a:r>
            <a:r>
              <a:rPr lang="pt-BR" sz="1100">
                <a:solidFill>
                  <a:srgbClr val="595959"/>
                </a:solidFill>
              </a:rPr>
              <a:t>a</a:t>
            </a:r>
            <a:r>
              <a:rPr lang="pt-BR" sz="1100">
                <a:solidFill>
                  <a:srgbClr val="595959"/>
                </a:solidFill>
              </a:rPr>
              <a:t> em vigor. Acesse nossa intranet para saber mais sobre a novidade [link de acesso].</a:t>
            </a:r>
            <a:endParaRPr sz="1100">
              <a:solidFill>
                <a:srgbClr val="595959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595959"/>
              </a:solidFill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100"/>
              <a:buChar char="❏"/>
            </a:pPr>
            <a:r>
              <a:rPr b="1" lang="pt-BR" sz="1100">
                <a:solidFill>
                  <a:srgbClr val="595959"/>
                </a:solidFill>
              </a:rPr>
              <a:t>Opção B: </a:t>
            </a:r>
            <a:r>
              <a:rPr lang="pt-BR" sz="1100">
                <a:solidFill>
                  <a:srgbClr val="595959"/>
                </a:solidFill>
              </a:rPr>
              <a:t>Temos novidades! A partir de [data] voc</a:t>
            </a:r>
            <a:r>
              <a:rPr lang="pt-BR" sz="1100">
                <a:solidFill>
                  <a:srgbClr val="595959"/>
                </a:solidFill>
              </a:rPr>
              <a:t>e</a:t>
            </a:r>
            <a:r>
              <a:rPr lang="pt-BR" sz="1100">
                <a:solidFill>
                  <a:srgbClr val="595959"/>
                </a:solidFill>
              </a:rPr>
              <a:t> ter</a:t>
            </a:r>
            <a:r>
              <a:rPr lang="pt-BR" sz="1100">
                <a:solidFill>
                  <a:srgbClr val="595959"/>
                </a:solidFill>
              </a:rPr>
              <a:t>a</a:t>
            </a:r>
            <a:r>
              <a:rPr lang="pt-BR" sz="1100">
                <a:solidFill>
                  <a:srgbClr val="595959"/>
                </a:solidFill>
              </a:rPr>
              <a:t> acesso a novos benefícios corporativos. Saiba mais em [link para acesso]</a:t>
            </a:r>
            <a:endParaRPr sz="1100">
              <a:solidFill>
                <a:srgbClr val="595959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96" name="Google Shape;396;p52"/>
          <p:cNvSpPr txBox="1"/>
          <p:nvPr/>
        </p:nvSpPr>
        <p:spPr>
          <a:xfrm>
            <a:off x="3021049" y="911075"/>
            <a:ext cx="56568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2000">
                <a:solidFill>
                  <a:srgbClr val="FE2B8F"/>
                </a:solidFill>
                <a:latin typeface="Familjen Grotesk Medium"/>
                <a:ea typeface="Familjen Grotesk Medium"/>
                <a:cs typeface="Familjen Grotesk Medium"/>
                <a:sym typeface="Familjen Grotesk Medium"/>
              </a:rPr>
              <a:t>Apresentação de benefícios</a:t>
            </a:r>
            <a:endParaRPr b="0" i="0" sz="2000" u="none" cap="none" strike="noStrike">
              <a:solidFill>
                <a:srgbClr val="FE2B8F"/>
              </a:solidFill>
              <a:latin typeface="Familjen Grotesk Medium"/>
              <a:ea typeface="Familjen Grotesk Medium"/>
              <a:cs typeface="Familjen Grotesk Medium"/>
              <a:sym typeface="Familjen Grotesk Medium"/>
            </a:endParaRPr>
          </a:p>
        </p:txBody>
      </p:sp>
      <p:cxnSp>
        <p:nvCxnSpPr>
          <p:cNvPr id="397" name="Google Shape;397;p52"/>
          <p:cNvCxnSpPr/>
          <p:nvPr/>
        </p:nvCxnSpPr>
        <p:spPr>
          <a:xfrm>
            <a:off x="3125184" y="1407817"/>
            <a:ext cx="3044400" cy="0"/>
          </a:xfrm>
          <a:prstGeom prst="straightConnector1">
            <a:avLst/>
          </a:prstGeom>
          <a:noFill/>
          <a:ln cap="flat" cmpd="sng" w="9525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8" name="Google Shape;398;p52"/>
          <p:cNvSpPr txBox="1"/>
          <p:nvPr>
            <p:ph idx="1" type="subTitle"/>
          </p:nvPr>
        </p:nvSpPr>
        <p:spPr>
          <a:xfrm>
            <a:off x="3229300" y="3744025"/>
            <a:ext cx="5656800" cy="109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Char char="❏"/>
            </a:pPr>
            <a:r>
              <a:rPr lang="pt-BR" sz="1100">
                <a:solidFill>
                  <a:srgbClr val="595959"/>
                </a:solidFill>
              </a:rPr>
              <a:t>J</a:t>
            </a:r>
            <a:r>
              <a:rPr lang="pt-BR" sz="1100">
                <a:solidFill>
                  <a:srgbClr val="595959"/>
                </a:solidFill>
              </a:rPr>
              <a:t>a </a:t>
            </a:r>
            <a:r>
              <a:rPr lang="pt-BR" sz="1100">
                <a:solidFill>
                  <a:srgbClr val="595959"/>
                </a:solidFill>
              </a:rPr>
              <a:t>est</a:t>
            </a:r>
            <a:r>
              <a:rPr lang="pt-BR" sz="1100">
                <a:solidFill>
                  <a:srgbClr val="595959"/>
                </a:solidFill>
              </a:rPr>
              <a:t>a</a:t>
            </a:r>
            <a:r>
              <a:rPr lang="pt-BR" sz="1100">
                <a:solidFill>
                  <a:srgbClr val="595959"/>
                </a:solidFill>
              </a:rPr>
              <a:t> sabendo da novidade? Nossa pol</a:t>
            </a:r>
            <a:r>
              <a:rPr lang="pt-BR" sz="1100">
                <a:solidFill>
                  <a:srgbClr val="595959"/>
                </a:solidFill>
              </a:rPr>
              <a:t>itica</a:t>
            </a:r>
            <a:r>
              <a:rPr lang="pt-BR" sz="1100">
                <a:solidFill>
                  <a:srgbClr val="595959"/>
                </a:solidFill>
              </a:rPr>
              <a:t> de </a:t>
            </a:r>
            <a:r>
              <a:rPr lang="pt-BR" sz="1100">
                <a:solidFill>
                  <a:srgbClr val="595959"/>
                </a:solidFill>
              </a:rPr>
              <a:t>beneficios</a:t>
            </a:r>
            <a:r>
              <a:rPr lang="pt-BR" sz="1100">
                <a:solidFill>
                  <a:srgbClr val="595959"/>
                </a:solidFill>
              </a:rPr>
              <a:t> mudou! Descubra quais </a:t>
            </a:r>
            <a:r>
              <a:rPr lang="pt-BR" sz="1100">
                <a:solidFill>
                  <a:srgbClr val="595959"/>
                </a:solidFill>
              </a:rPr>
              <a:t>serao</a:t>
            </a:r>
            <a:r>
              <a:rPr lang="pt-BR" sz="1100">
                <a:solidFill>
                  <a:srgbClr val="595959"/>
                </a:solidFill>
              </a:rPr>
              <a:t> seus novos </a:t>
            </a:r>
            <a:r>
              <a:rPr lang="pt-BR" sz="1100">
                <a:solidFill>
                  <a:srgbClr val="595959"/>
                </a:solidFill>
              </a:rPr>
              <a:t>beneficios</a:t>
            </a:r>
            <a:r>
              <a:rPr lang="pt-BR" sz="1100">
                <a:solidFill>
                  <a:srgbClr val="595959"/>
                </a:solidFill>
              </a:rPr>
              <a:t> em [link para acesso]</a:t>
            </a:r>
            <a:endParaRPr sz="1100">
              <a:solidFill>
                <a:srgbClr val="595959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99" name="Google Shape;399;p52"/>
          <p:cNvSpPr txBox="1"/>
          <p:nvPr/>
        </p:nvSpPr>
        <p:spPr>
          <a:xfrm>
            <a:off x="3125174" y="3131925"/>
            <a:ext cx="56568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2000">
                <a:solidFill>
                  <a:srgbClr val="FE2B8F"/>
                </a:solidFill>
                <a:latin typeface="Familjen Grotesk Medium"/>
                <a:ea typeface="Familjen Grotesk Medium"/>
                <a:cs typeface="Familjen Grotesk Medium"/>
                <a:sym typeface="Familjen Grotesk Medium"/>
              </a:rPr>
              <a:t>Reforçar a novidade</a:t>
            </a:r>
            <a:endParaRPr b="0" i="0" sz="2000" u="none" cap="none" strike="noStrike">
              <a:solidFill>
                <a:srgbClr val="FE2B8F"/>
              </a:solidFill>
              <a:latin typeface="Familjen Grotesk Medium"/>
              <a:ea typeface="Familjen Grotesk Medium"/>
              <a:cs typeface="Familjen Grotesk Medium"/>
              <a:sym typeface="Familjen Grotesk Medium"/>
            </a:endParaRPr>
          </a:p>
        </p:txBody>
      </p:sp>
      <p:cxnSp>
        <p:nvCxnSpPr>
          <p:cNvPr id="400" name="Google Shape;400;p52"/>
          <p:cNvCxnSpPr/>
          <p:nvPr/>
        </p:nvCxnSpPr>
        <p:spPr>
          <a:xfrm>
            <a:off x="3229309" y="3628667"/>
            <a:ext cx="3044400" cy="0"/>
          </a:xfrm>
          <a:prstGeom prst="straightConnector1">
            <a:avLst/>
          </a:prstGeom>
          <a:noFill/>
          <a:ln cap="flat" cmpd="sng" w="9525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3"/>
          <p:cNvSpPr txBox="1"/>
          <p:nvPr>
            <p:ph type="title"/>
          </p:nvPr>
        </p:nvSpPr>
        <p:spPr>
          <a:xfrm>
            <a:off x="-6919925" y="-421175"/>
            <a:ext cx="1909800" cy="21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406" name="Google Shape;406;p53"/>
          <p:cNvSpPr/>
          <p:nvPr/>
        </p:nvSpPr>
        <p:spPr>
          <a:xfrm>
            <a:off x="-35250" y="-37500"/>
            <a:ext cx="2555100" cy="5218500"/>
          </a:xfrm>
          <a:prstGeom prst="rect">
            <a:avLst/>
          </a:prstGeom>
          <a:solidFill>
            <a:srgbClr val="F6E5E8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6BBC5"/>
              </a:highlight>
            </a:endParaRPr>
          </a:p>
        </p:txBody>
      </p:sp>
      <p:sp>
        <p:nvSpPr>
          <p:cNvPr id="407" name="Google Shape;407;p53"/>
          <p:cNvSpPr txBox="1"/>
          <p:nvPr/>
        </p:nvSpPr>
        <p:spPr>
          <a:xfrm>
            <a:off x="361000" y="932525"/>
            <a:ext cx="1695600" cy="41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rgbClr val="FE2B8E"/>
                </a:solidFill>
                <a:latin typeface="Familjen Grotesk"/>
                <a:ea typeface="Familjen Grotesk"/>
                <a:cs typeface="Familjen Grotesk"/>
                <a:sym typeface="Familjen Grotesk"/>
              </a:rPr>
              <a:t>Para montar o guia de benefícios</a:t>
            </a:r>
            <a:endParaRPr sz="1100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chemeClr val="dk2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Confira</a:t>
            </a:r>
            <a:r>
              <a:rPr lang="pt-BR" sz="11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 nossas dicas para compor uma versão digital desse documento. Preencha todos os campos. Depois, peça para a equipe de design para elaborar o material com a identidade da empresa. </a:t>
            </a:r>
            <a:endParaRPr sz="1100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graphicFrame>
        <p:nvGraphicFramePr>
          <p:cNvPr id="408" name="Google Shape;408;p53"/>
          <p:cNvGraphicFramePr/>
          <p:nvPr/>
        </p:nvGraphicFramePr>
        <p:xfrm>
          <a:off x="2665588" y="932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{33BD8CF2-F51C-4B09-BD0B-353D1F96A687}</a:tableStyleId>
              </a:tblPr>
              <a:tblGrid>
                <a:gridCol w="1718600"/>
                <a:gridCol w="1762575"/>
                <a:gridCol w="2476900"/>
              </a:tblGrid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chemeClr val="lt1"/>
                          </a:solidFill>
                          <a:latin typeface="Familjen Grotesk Medium"/>
                          <a:ea typeface="Familjen Grotesk Medium"/>
                          <a:cs typeface="Familjen Grotesk Medium"/>
                          <a:sym typeface="Familjen Grotesk Medium"/>
                        </a:rPr>
                        <a:t>Capa</a:t>
                      </a:r>
                      <a:endParaRPr sz="1100">
                        <a:solidFill>
                          <a:schemeClr val="lt1"/>
                        </a:solidFill>
                        <a:latin typeface="Familjen Grotesk Medium"/>
                        <a:ea typeface="Familjen Grotesk Medium"/>
                        <a:cs typeface="Familjen Grotesk Medium"/>
                        <a:sym typeface="Familjen Grotesk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2B8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chemeClr val="lt1"/>
                          </a:solidFill>
                          <a:latin typeface="Familjen Grotesk Medium"/>
                          <a:ea typeface="Familjen Grotesk Medium"/>
                          <a:cs typeface="Familjen Grotesk Medium"/>
                          <a:sym typeface="Familjen Grotesk Medium"/>
                        </a:rPr>
                        <a:t>Sumário</a:t>
                      </a:r>
                      <a:endParaRPr sz="1100">
                        <a:solidFill>
                          <a:schemeClr val="lt1"/>
                        </a:solidFill>
                        <a:latin typeface="Familjen Grotesk Medium"/>
                        <a:ea typeface="Familjen Grotesk Medium"/>
                        <a:cs typeface="Familjen Grotesk Medium"/>
                        <a:sym typeface="Familjen Grotesk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2B8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chemeClr val="lt1"/>
                          </a:solidFill>
                          <a:latin typeface="Familjen Grotesk Medium"/>
                          <a:ea typeface="Familjen Grotesk Medium"/>
                          <a:cs typeface="Familjen Grotesk Medium"/>
                          <a:sym typeface="Familjen Grotesk Medium"/>
                        </a:rPr>
                        <a:t>Apresentação</a:t>
                      </a:r>
                      <a:endParaRPr sz="1100">
                        <a:solidFill>
                          <a:schemeClr val="lt1"/>
                        </a:solidFill>
                        <a:latin typeface="Familjen Grotesk Medium"/>
                        <a:ea typeface="Familjen Grotesk Medium"/>
                        <a:cs typeface="Familjen Grotesk Medium"/>
                        <a:sym typeface="Familjen Grotesk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2B8E"/>
                    </a:solidFill>
                  </a:tcPr>
                </a:tc>
              </a:tr>
              <a:tr h="1047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>
                          <a:solidFill>
                            <a:srgbClr val="595959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Guia de Benefícios [Ano]</a:t>
                      </a:r>
                      <a:endParaRPr sz="800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>
                          <a:solidFill>
                            <a:srgbClr val="595959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Colocar o logo da empresa </a:t>
                      </a:r>
                      <a:endParaRPr sz="800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>
                          <a:solidFill>
                            <a:srgbClr val="595959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_ Apresentação </a:t>
                      </a:r>
                      <a:endParaRPr sz="800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>
                          <a:solidFill>
                            <a:srgbClr val="595959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_ Vantagens da mudança</a:t>
                      </a:r>
                      <a:endParaRPr sz="800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>
                          <a:solidFill>
                            <a:srgbClr val="595959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_ Os benefícios e como usar</a:t>
                      </a:r>
                      <a:endParaRPr sz="800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>
                          <a:solidFill>
                            <a:srgbClr val="595959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_ Principais dúvidas</a:t>
                      </a:r>
                      <a:endParaRPr sz="800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>
                          <a:solidFill>
                            <a:srgbClr val="595959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_ Canais para dúvidas</a:t>
                      </a:r>
                      <a:endParaRPr sz="800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>
                          <a:solidFill>
                            <a:srgbClr val="595959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Apresente os diferenciais da nova política e por que a empresa optou pela mudança</a:t>
                      </a:r>
                      <a:endParaRPr sz="800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chemeClr val="lt1"/>
                          </a:solidFill>
                          <a:latin typeface="Familjen Grotesk Medium"/>
                          <a:ea typeface="Familjen Grotesk Medium"/>
                          <a:cs typeface="Familjen Grotesk Medium"/>
                          <a:sym typeface="Familjen Grotesk Medium"/>
                        </a:rPr>
                        <a:t>Vantagens da mudança</a:t>
                      </a:r>
                      <a:endParaRPr sz="1100">
                        <a:solidFill>
                          <a:schemeClr val="lt1"/>
                        </a:solidFill>
                        <a:latin typeface="Familjen Grotesk Medium"/>
                        <a:ea typeface="Familjen Grotesk Medium"/>
                        <a:cs typeface="Familjen Grotesk Medium"/>
                        <a:sym typeface="Familjen Grotesk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2B8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chemeClr val="lt1"/>
                          </a:solidFill>
                          <a:latin typeface="Familjen Grotesk Medium"/>
                          <a:ea typeface="Familjen Grotesk Medium"/>
                          <a:cs typeface="Familjen Grotesk Medium"/>
                          <a:sym typeface="Familjen Grotesk Medium"/>
                        </a:rPr>
                        <a:t>Os benefícios e como usar</a:t>
                      </a:r>
                      <a:endParaRPr sz="1100">
                        <a:solidFill>
                          <a:schemeClr val="lt1"/>
                        </a:solidFill>
                        <a:latin typeface="Familjen Grotesk Medium"/>
                        <a:ea typeface="Familjen Grotesk Medium"/>
                        <a:cs typeface="Familjen Grotesk Medium"/>
                        <a:sym typeface="Familjen Grotesk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2B8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chemeClr val="lt1"/>
                          </a:solidFill>
                          <a:latin typeface="Familjen Grotesk Medium"/>
                          <a:ea typeface="Familjen Grotesk Medium"/>
                          <a:cs typeface="Familjen Grotesk Medium"/>
                          <a:sym typeface="Familjen Grotesk Medium"/>
                        </a:rPr>
                        <a:t>Principais dúvidas e canais de comunicação </a:t>
                      </a:r>
                      <a:endParaRPr sz="1100">
                        <a:solidFill>
                          <a:schemeClr val="lt1"/>
                        </a:solidFill>
                        <a:latin typeface="Familjen Grotesk Medium"/>
                        <a:ea typeface="Familjen Grotesk Medium"/>
                        <a:cs typeface="Familjen Grotesk Medium"/>
                        <a:sym typeface="Familjen Grotesk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2B8E"/>
                    </a:solidFill>
                  </a:tcPr>
                </a:tc>
              </a:tr>
              <a:tr h="1456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800">
                          <a:solidFill>
                            <a:srgbClr val="595959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Faça uma lista de todas as vantagens da nova política, como: </a:t>
                      </a:r>
                      <a:endParaRPr sz="800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800">
                          <a:solidFill>
                            <a:srgbClr val="595959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_ Maior flexibilidade</a:t>
                      </a:r>
                      <a:endParaRPr sz="800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800">
                          <a:solidFill>
                            <a:srgbClr val="595959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_ Maior aceitação </a:t>
                      </a:r>
                      <a:endParaRPr sz="800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800">
                          <a:solidFill>
                            <a:srgbClr val="595959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_ Maior número de benefícios Etc. </a:t>
                      </a:r>
                      <a:endParaRPr sz="800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800">
                          <a:solidFill>
                            <a:srgbClr val="595959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Informe quais são os novos benefícios oferecidos pela empresa </a:t>
                      </a:r>
                      <a:endParaRPr sz="800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800">
                          <a:solidFill>
                            <a:srgbClr val="595959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Explicar como cada benefício pode ser utilizado</a:t>
                      </a:r>
                      <a:endParaRPr sz="800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>
                          <a:solidFill>
                            <a:srgbClr val="595959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Liste perguntas e respostas como as principais dúvidas que a mudança pode gerar</a:t>
                      </a:r>
                      <a:endParaRPr sz="800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>
                          <a:solidFill>
                            <a:schemeClr val="dk2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Termine com a divulgação dos canais de </a:t>
                      </a:r>
                      <a:endParaRPr sz="800">
                        <a:solidFill>
                          <a:schemeClr val="dk2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>
                          <a:solidFill>
                            <a:schemeClr val="dk2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comunicação do RH para esclarecimento de dúvidas sobre os benefícios</a:t>
                      </a:r>
                      <a:endParaRPr sz="800">
                        <a:solidFill>
                          <a:schemeClr val="dk2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800">
                        <a:solidFill>
                          <a:srgbClr val="FF0000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E2B8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6"/>
          <p:cNvSpPr txBox="1"/>
          <p:nvPr>
            <p:ph idx="1" type="subTitle"/>
          </p:nvPr>
        </p:nvSpPr>
        <p:spPr>
          <a:xfrm>
            <a:off x="4999525" y="1459300"/>
            <a:ext cx="3890100" cy="16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E2B8E"/>
              </a:buClr>
              <a:buSzPts val="1400"/>
              <a:buFont typeface="Arial"/>
              <a:buAutoNum type="arabicPeriod"/>
            </a:pPr>
            <a:r>
              <a:rPr lang="pt-BR"/>
              <a:t>Introdução</a:t>
            </a:r>
            <a:endParaRPr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E2B8E"/>
              </a:buClr>
              <a:buSzPts val="1400"/>
              <a:buFont typeface="Arial"/>
              <a:buAutoNum type="arabicPeriod"/>
            </a:pPr>
            <a:r>
              <a:rPr lang="pt-BR"/>
              <a:t>P</a:t>
            </a:r>
            <a:r>
              <a:rPr lang="pt-BR"/>
              <a:t>lano</a:t>
            </a:r>
            <a:r>
              <a:rPr lang="pt-BR"/>
              <a:t> de comunicação em 4 passos</a:t>
            </a:r>
            <a:endParaRPr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E2B8E"/>
              </a:buClr>
              <a:buSzPts val="1400"/>
              <a:buFont typeface="Arial"/>
              <a:buAutoNum type="arabicPeriod"/>
            </a:pPr>
            <a:r>
              <a:rPr lang="pt-BR"/>
              <a:t>Cronograma</a:t>
            </a:r>
            <a:endParaRPr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E2B8E"/>
              </a:buClr>
              <a:buSzPts val="1400"/>
              <a:buFont typeface="Arial"/>
              <a:buAutoNum type="arabicPeriod"/>
            </a:pPr>
            <a:r>
              <a:rPr lang="pt-BR"/>
              <a:t>Templates </a:t>
            </a:r>
            <a:endParaRPr/>
          </a:p>
        </p:txBody>
      </p:sp>
      <p:pic>
        <p:nvPicPr>
          <p:cNvPr id="218" name="Google Shape;21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8403" y="717242"/>
            <a:ext cx="2616525" cy="3700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54"/>
          <p:cNvPicPr preferRelativeResize="0"/>
          <p:nvPr/>
        </p:nvPicPr>
        <p:blipFill rotWithShape="1">
          <a:blip r:embed="rId3">
            <a:alphaModFix/>
          </a:blip>
          <a:srcRect b="24700" l="8382" r="0" t="28116"/>
          <a:stretch/>
        </p:blipFill>
        <p:spPr>
          <a:xfrm>
            <a:off x="232175" y="390675"/>
            <a:ext cx="5359001" cy="2760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675" y="3439145"/>
            <a:ext cx="4182225" cy="1347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54"/>
          <p:cNvPicPr preferRelativeResize="0"/>
          <p:nvPr/>
        </p:nvPicPr>
        <p:blipFill rotWithShape="1">
          <a:blip r:embed="rId5">
            <a:alphaModFix/>
          </a:blip>
          <a:srcRect b="33097" l="0" r="0" t="34920"/>
          <a:stretch/>
        </p:blipFill>
        <p:spPr>
          <a:xfrm>
            <a:off x="4607425" y="3444037"/>
            <a:ext cx="4300725" cy="1375399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54"/>
          <p:cNvSpPr/>
          <p:nvPr/>
        </p:nvSpPr>
        <p:spPr>
          <a:xfrm>
            <a:off x="637325" y="4392275"/>
            <a:ext cx="1092600" cy="222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738C"/>
              </a:solidFill>
            </a:endParaRPr>
          </a:p>
        </p:txBody>
      </p:sp>
      <p:sp>
        <p:nvSpPr>
          <p:cNvPr id="417" name="Google Shape;417;p54"/>
          <p:cNvSpPr txBox="1"/>
          <p:nvPr/>
        </p:nvSpPr>
        <p:spPr>
          <a:xfrm>
            <a:off x="637325" y="4392275"/>
            <a:ext cx="1135500" cy="22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700" u="sng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CLIQUE E CONFIRA</a:t>
            </a:r>
            <a:endParaRPr b="1" sz="700">
              <a:solidFill>
                <a:schemeClr val="lt1"/>
              </a:solidFill>
            </a:endParaRPr>
          </a:p>
        </p:txBody>
      </p:sp>
      <p:sp>
        <p:nvSpPr>
          <p:cNvPr id="418" name="Google Shape;418;p54"/>
          <p:cNvSpPr/>
          <p:nvPr/>
        </p:nvSpPr>
        <p:spPr>
          <a:xfrm>
            <a:off x="4895000" y="2863500"/>
            <a:ext cx="1092600" cy="222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738C"/>
              </a:solidFill>
            </a:endParaRPr>
          </a:p>
        </p:txBody>
      </p:sp>
      <p:sp>
        <p:nvSpPr>
          <p:cNvPr id="419" name="Google Shape;419;p54"/>
          <p:cNvSpPr/>
          <p:nvPr/>
        </p:nvSpPr>
        <p:spPr>
          <a:xfrm>
            <a:off x="4895000" y="4325600"/>
            <a:ext cx="1092600" cy="222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738C"/>
              </a:solidFill>
            </a:endParaRPr>
          </a:p>
        </p:txBody>
      </p:sp>
      <p:grpSp>
        <p:nvGrpSpPr>
          <p:cNvPr id="420" name="Google Shape;420;p54"/>
          <p:cNvGrpSpPr/>
          <p:nvPr/>
        </p:nvGrpSpPr>
        <p:grpSpPr>
          <a:xfrm>
            <a:off x="4607425" y="1942537"/>
            <a:ext cx="4182226" cy="1332538"/>
            <a:chOff x="4683625" y="1866337"/>
            <a:chExt cx="4182226" cy="1332538"/>
          </a:xfrm>
        </p:grpSpPr>
        <p:pic>
          <p:nvPicPr>
            <p:cNvPr id="421" name="Google Shape;421;p5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683625" y="1866337"/>
              <a:ext cx="4182226" cy="13325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2" name="Google Shape;422;p54"/>
            <p:cNvPicPr preferRelativeResize="0"/>
            <p:nvPr/>
          </p:nvPicPr>
          <p:blipFill rotWithShape="1">
            <a:blip r:embed="rId7">
              <a:alphaModFix/>
            </a:blip>
            <a:srcRect b="0" l="0" r="0" t="68662"/>
            <a:stretch/>
          </p:blipFill>
          <p:spPr>
            <a:xfrm>
              <a:off x="4895000" y="2891125"/>
              <a:ext cx="776274" cy="1952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3" name="Google Shape;423;p54"/>
          <p:cNvSpPr/>
          <p:nvPr/>
        </p:nvSpPr>
        <p:spPr>
          <a:xfrm>
            <a:off x="4895000" y="2863500"/>
            <a:ext cx="1092600" cy="222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738C"/>
              </a:solidFill>
            </a:endParaRPr>
          </a:p>
        </p:txBody>
      </p:sp>
      <p:sp>
        <p:nvSpPr>
          <p:cNvPr id="424" name="Google Shape;424;p54"/>
          <p:cNvSpPr txBox="1"/>
          <p:nvPr/>
        </p:nvSpPr>
        <p:spPr>
          <a:xfrm>
            <a:off x="4895000" y="2873038"/>
            <a:ext cx="1135500" cy="22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700" u="sng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BAIXE AGORA</a:t>
            </a:r>
            <a:endParaRPr b="1" sz="700">
              <a:solidFill>
                <a:schemeClr val="lt1"/>
              </a:solidFill>
            </a:endParaRPr>
          </a:p>
        </p:txBody>
      </p:sp>
      <p:sp>
        <p:nvSpPr>
          <p:cNvPr id="425" name="Google Shape;425;p54"/>
          <p:cNvSpPr txBox="1"/>
          <p:nvPr/>
        </p:nvSpPr>
        <p:spPr>
          <a:xfrm>
            <a:off x="4923575" y="4325588"/>
            <a:ext cx="1135500" cy="22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700" u="sng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BAIXE AGORA</a:t>
            </a:r>
            <a:endParaRPr b="1" sz="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195B"/>
        </a:solidFill>
      </p:bgPr>
    </p:bg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14574">
            <a:off x="-2511084" y="-333546"/>
            <a:ext cx="6714587" cy="6185743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55"/>
          <p:cNvSpPr txBox="1"/>
          <p:nvPr>
            <p:ph type="title"/>
          </p:nvPr>
        </p:nvSpPr>
        <p:spPr>
          <a:xfrm>
            <a:off x="4666950" y="1663225"/>
            <a:ext cx="3273900" cy="213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Além de uma plataforma que une benefícios flexíveis e despesas corporativas, temos uma ferramenta completa de gestão para o RH. Conte com a Flash para se livrar da burocracia e otimizar todas as operações de pessoas da sua empresa.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432" name="Google Shape;432;p55"/>
          <p:cNvSpPr/>
          <p:nvPr/>
        </p:nvSpPr>
        <p:spPr>
          <a:xfrm>
            <a:off x="4762225" y="3998775"/>
            <a:ext cx="2702100" cy="576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738C"/>
              </a:solidFill>
            </a:endParaRPr>
          </a:p>
        </p:txBody>
      </p:sp>
      <p:pic>
        <p:nvPicPr>
          <p:cNvPr id="433" name="Google Shape;433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2675" y="690725"/>
            <a:ext cx="1936575" cy="902451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55"/>
          <p:cNvSpPr txBox="1"/>
          <p:nvPr/>
        </p:nvSpPr>
        <p:spPr>
          <a:xfrm>
            <a:off x="4809850" y="3978975"/>
            <a:ext cx="2702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u="sng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Saiba mais sobre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u="sng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nossas soluções</a:t>
            </a:r>
            <a:endParaRPr sz="1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6325" y="403950"/>
            <a:ext cx="6520550" cy="4349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-76499" y="-8923"/>
            <a:ext cx="9247301" cy="5201574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7"/>
          <p:cNvSpPr txBox="1"/>
          <p:nvPr>
            <p:ph type="title"/>
          </p:nvPr>
        </p:nvSpPr>
        <p:spPr>
          <a:xfrm>
            <a:off x="581025" y="1013125"/>
            <a:ext cx="4987800" cy="221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>
                <a:solidFill>
                  <a:schemeClr val="lt1"/>
                </a:solidFill>
              </a:rPr>
              <a:t>Introdução</a:t>
            </a:r>
            <a:endParaRPr sz="4400">
              <a:solidFill>
                <a:schemeClr val="lt1"/>
              </a:solidFill>
            </a:endParaRPr>
          </a:p>
        </p:txBody>
      </p:sp>
      <p:cxnSp>
        <p:nvCxnSpPr>
          <p:cNvPr id="226" name="Google Shape;226;p37"/>
          <p:cNvCxnSpPr/>
          <p:nvPr/>
        </p:nvCxnSpPr>
        <p:spPr>
          <a:xfrm>
            <a:off x="643659" y="3303192"/>
            <a:ext cx="3044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E5E8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8"/>
          <p:cNvSpPr txBox="1"/>
          <p:nvPr>
            <p:ph type="title"/>
          </p:nvPr>
        </p:nvSpPr>
        <p:spPr>
          <a:xfrm>
            <a:off x="647550" y="475513"/>
            <a:ext cx="7164600" cy="57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Introdução</a:t>
            </a:r>
            <a:endParaRPr/>
          </a:p>
        </p:txBody>
      </p:sp>
      <p:sp>
        <p:nvSpPr>
          <p:cNvPr id="232" name="Google Shape;232;p38"/>
          <p:cNvSpPr txBox="1"/>
          <p:nvPr>
            <p:ph idx="1" type="subTitle"/>
          </p:nvPr>
        </p:nvSpPr>
        <p:spPr>
          <a:xfrm>
            <a:off x="647550" y="1051225"/>
            <a:ext cx="5447700" cy="288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/>
              <a:t>Quem trabalha com RH sabe que a apresentação de novos benefícios para colaboradores é fundamental</a:t>
            </a:r>
            <a:r>
              <a:rPr lang="pt-BR" sz="1100"/>
              <a:t> para o sucesso de uma nova política de </a:t>
            </a:r>
            <a:r>
              <a:rPr lang="pt-BR" sz="1100"/>
              <a:t>benefícios. Nessa etapa, é comum surgirem dúvidas, que vão desde as vantagens dos novos benefícios até mesmo como usá-los. 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/>
              <a:t>Como detalhar aos funcionários como as mudanças serão implementadas?</a:t>
            </a:r>
            <a:r>
              <a:rPr lang="pt-BR" sz="1100">
                <a:solidFill>
                  <a:schemeClr val="accent2"/>
                </a:solidFill>
              </a:rPr>
              <a:t> </a:t>
            </a:r>
            <a:r>
              <a:rPr b="1" lang="pt-BR" sz="1100">
                <a:solidFill>
                  <a:srgbClr val="FE2B8F"/>
                </a:solidFill>
              </a:rPr>
              <a:t>A primeira dica é não economizar nas explicações.</a:t>
            </a:r>
            <a:r>
              <a:rPr lang="pt-BR" sz="1100">
                <a:solidFill>
                  <a:srgbClr val="FE2B8F"/>
                </a:solidFill>
              </a:rPr>
              <a:t> </a:t>
            </a:r>
            <a:r>
              <a:rPr lang="pt-BR" sz="1100">
                <a:solidFill>
                  <a:srgbClr val="595959"/>
                </a:solidFill>
              </a:rPr>
              <a:t>De materiais internos até um canal permanente para dúvidas, muitas são as ferramentas que ajudam a explicar tudo sobre a nova política de benefícios da empresa.  </a:t>
            </a:r>
            <a:endParaRPr sz="11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595959"/>
                </a:solidFill>
              </a:rPr>
              <a:t>E, para ajudar os RHs, a</a:t>
            </a:r>
            <a:r>
              <a:rPr lang="pt-BR" sz="1100">
                <a:solidFill>
                  <a:schemeClr val="accent2"/>
                </a:solidFill>
              </a:rPr>
              <a:t> </a:t>
            </a:r>
            <a:r>
              <a:rPr b="1" lang="pt-BR" sz="1100">
                <a:solidFill>
                  <a:srgbClr val="FE2B8F"/>
                </a:solidFill>
              </a:rPr>
              <a:t>Flash </a:t>
            </a:r>
            <a:r>
              <a:rPr lang="pt-BR" sz="1100">
                <a:solidFill>
                  <a:srgbClr val="595959"/>
                </a:solidFill>
              </a:rPr>
              <a:t>desenvolveu este template com um </a:t>
            </a:r>
            <a:endParaRPr sz="11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595959"/>
                </a:solidFill>
              </a:rPr>
              <a:t>passo a passo para comunicar uma nova política de benefícios – </a:t>
            </a:r>
            <a:endParaRPr sz="11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595959"/>
                </a:solidFill>
              </a:rPr>
              <a:t>e não sobrar nenhuma dúvida. Assim, o RH pode adaptar cada etapa </a:t>
            </a:r>
            <a:endParaRPr sz="11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595959"/>
                </a:solidFill>
              </a:rPr>
              <a:t>de acordo com sua realidade. </a:t>
            </a:r>
            <a:r>
              <a:rPr lang="pt-BR" sz="1100">
                <a:solidFill>
                  <a:srgbClr val="595959"/>
                </a:solidFill>
              </a:rPr>
              <a:t> Vem com a gente! </a:t>
            </a:r>
            <a:endParaRPr sz="1100">
              <a:solidFill>
                <a:srgbClr val="595959"/>
              </a:solidFill>
            </a:endParaRPr>
          </a:p>
        </p:txBody>
      </p:sp>
      <p:pic>
        <p:nvPicPr>
          <p:cNvPr id="233" name="Google Shape;233;p38"/>
          <p:cNvPicPr preferRelativeResize="0"/>
          <p:nvPr/>
        </p:nvPicPr>
        <p:blipFill rotWithShape="1">
          <a:blip r:embed="rId3">
            <a:alphaModFix/>
          </a:blip>
          <a:srcRect b="11769" l="0" r="0" t="0"/>
          <a:stretch/>
        </p:blipFill>
        <p:spPr>
          <a:xfrm flipH="1">
            <a:off x="5579651" y="335625"/>
            <a:ext cx="4505048" cy="4667976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8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38"/>
          <p:cNvSpPr/>
          <p:nvPr/>
        </p:nvSpPr>
        <p:spPr>
          <a:xfrm>
            <a:off x="751275" y="4306900"/>
            <a:ext cx="4277700" cy="576000"/>
          </a:xfrm>
          <a:prstGeom prst="roundRect">
            <a:avLst>
              <a:gd fmla="val 16667" name="adj"/>
            </a:avLst>
          </a:prstGeom>
          <a:solidFill>
            <a:srgbClr val="FE2B8F"/>
          </a:solidFill>
          <a:ln cap="flat" cmpd="sng" w="19050">
            <a:solidFill>
              <a:srgbClr val="FE2B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738C"/>
              </a:solidFill>
            </a:endParaRPr>
          </a:p>
        </p:txBody>
      </p:sp>
      <p:sp>
        <p:nvSpPr>
          <p:cNvPr id="236" name="Google Shape;236;p38"/>
          <p:cNvSpPr txBox="1"/>
          <p:nvPr/>
        </p:nvSpPr>
        <p:spPr>
          <a:xfrm>
            <a:off x="647545" y="4298650"/>
            <a:ext cx="42777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1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Quer revolucionar a gestão de benefícios da sua empresa?</a:t>
            </a:r>
            <a:endParaRPr b="1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000" u="sng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CLIQUE E CONHEÇA NOSSAS SOLUÇÕES</a:t>
            </a:r>
            <a:endParaRPr b="1" sz="10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E5E8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975" y="536600"/>
            <a:ext cx="6365327" cy="4233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" y="0"/>
            <a:ext cx="914397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9"/>
          <p:cNvSpPr txBox="1"/>
          <p:nvPr>
            <p:ph type="title"/>
          </p:nvPr>
        </p:nvSpPr>
        <p:spPr>
          <a:xfrm>
            <a:off x="-6919925" y="-421175"/>
            <a:ext cx="1909800" cy="21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244" name="Google Shape;244;p39"/>
          <p:cNvSpPr txBox="1"/>
          <p:nvPr>
            <p:ph type="title"/>
          </p:nvPr>
        </p:nvSpPr>
        <p:spPr>
          <a:xfrm>
            <a:off x="4750875" y="1086800"/>
            <a:ext cx="4987800" cy="221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>
                <a:solidFill>
                  <a:schemeClr val="lt1"/>
                </a:solidFill>
              </a:rPr>
              <a:t>P</a:t>
            </a:r>
            <a:r>
              <a:rPr lang="pt-BR" sz="4400">
                <a:solidFill>
                  <a:schemeClr val="lt1"/>
                </a:solidFill>
              </a:rPr>
              <a:t>lano de comunicação </a:t>
            </a:r>
            <a:endParaRPr sz="4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>
                <a:solidFill>
                  <a:schemeClr val="lt1"/>
                </a:solidFill>
              </a:rPr>
              <a:t>em 4 passos</a:t>
            </a:r>
            <a:endParaRPr sz="4400">
              <a:solidFill>
                <a:schemeClr val="lt1"/>
              </a:solidFill>
            </a:endParaRPr>
          </a:p>
        </p:txBody>
      </p:sp>
      <p:cxnSp>
        <p:nvCxnSpPr>
          <p:cNvPr id="245" name="Google Shape;245;p39"/>
          <p:cNvCxnSpPr/>
          <p:nvPr/>
        </p:nvCxnSpPr>
        <p:spPr>
          <a:xfrm>
            <a:off x="4853709" y="3303192"/>
            <a:ext cx="3044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0"/>
          <p:cNvSpPr txBox="1"/>
          <p:nvPr>
            <p:ph type="title"/>
          </p:nvPr>
        </p:nvSpPr>
        <p:spPr>
          <a:xfrm>
            <a:off x="-6919925" y="-421175"/>
            <a:ext cx="1909800" cy="21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251" name="Google Shape;251;p40"/>
          <p:cNvSpPr txBox="1"/>
          <p:nvPr>
            <p:ph idx="1" type="subTitle"/>
          </p:nvPr>
        </p:nvSpPr>
        <p:spPr>
          <a:xfrm>
            <a:off x="3125175" y="1523175"/>
            <a:ext cx="5656800" cy="132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E2B8E"/>
              </a:buClr>
              <a:buSzPts val="1100"/>
              <a:buChar char="❏"/>
            </a:pPr>
            <a:r>
              <a:rPr lang="pt-BR" sz="1100">
                <a:solidFill>
                  <a:srgbClr val="374151"/>
                </a:solidFill>
              </a:rPr>
              <a:t>Inform</a:t>
            </a:r>
            <a:r>
              <a:rPr lang="pt-BR" sz="1100">
                <a:solidFill>
                  <a:srgbClr val="374151"/>
                </a:solidFill>
              </a:rPr>
              <a:t>ar </a:t>
            </a:r>
            <a:r>
              <a:rPr lang="pt-BR" sz="1100">
                <a:solidFill>
                  <a:srgbClr val="374151"/>
                </a:solidFill>
              </a:rPr>
              <a:t>os funcionários sobre a mudança na </a:t>
            </a:r>
            <a:r>
              <a:rPr b="1" lang="pt-BR" sz="1100">
                <a:solidFill>
                  <a:srgbClr val="FE2B8F"/>
                </a:solidFill>
              </a:rPr>
              <a:t>política de benefícios da empresa</a:t>
            </a:r>
            <a:r>
              <a:rPr lang="pt-BR" sz="1100">
                <a:solidFill>
                  <a:srgbClr val="374151"/>
                </a:solidFill>
              </a:rPr>
              <a:t> e garantir que todos compreendam as alterações e os </a:t>
            </a:r>
            <a:r>
              <a:rPr b="1" lang="pt-BR" sz="1100">
                <a:solidFill>
                  <a:srgbClr val="FE2B8F"/>
                </a:solidFill>
              </a:rPr>
              <a:t>benefícios adicionais disponíveis</a:t>
            </a:r>
            <a:r>
              <a:rPr b="1" lang="pt-BR" sz="1100">
                <a:solidFill>
                  <a:srgbClr val="374151"/>
                </a:solidFill>
              </a:rPr>
              <a:t>;</a:t>
            </a:r>
            <a:endParaRPr b="1" sz="1100">
              <a:solidFill>
                <a:srgbClr val="37415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E2B8E"/>
              </a:buClr>
              <a:buSzPts val="1100"/>
              <a:buChar char="❏"/>
            </a:pPr>
            <a:r>
              <a:rPr lang="pt-BR" sz="1100">
                <a:solidFill>
                  <a:srgbClr val="374151"/>
                </a:solidFill>
              </a:rPr>
              <a:t>Informar como será todo o </a:t>
            </a:r>
            <a:r>
              <a:rPr b="1" lang="pt-BR" sz="1100">
                <a:solidFill>
                  <a:srgbClr val="FE2B8F"/>
                </a:solidFill>
              </a:rPr>
              <a:t>processo de migração</a:t>
            </a:r>
            <a:r>
              <a:rPr lang="pt-BR" sz="1100">
                <a:solidFill>
                  <a:srgbClr val="374151"/>
                </a:solidFill>
              </a:rPr>
              <a:t> para o novo fornecedor.</a:t>
            </a:r>
            <a:endParaRPr sz="1100">
              <a:solidFill>
                <a:srgbClr val="37415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52" name="Google Shape;252;p40"/>
          <p:cNvSpPr/>
          <p:nvPr/>
        </p:nvSpPr>
        <p:spPr>
          <a:xfrm>
            <a:off x="0" y="0"/>
            <a:ext cx="2520000" cy="5218500"/>
          </a:xfrm>
          <a:prstGeom prst="rect">
            <a:avLst/>
          </a:prstGeom>
          <a:solidFill>
            <a:srgbClr val="F6E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6BBC5"/>
              </a:highlight>
            </a:endParaRPr>
          </a:p>
        </p:txBody>
      </p:sp>
      <p:sp>
        <p:nvSpPr>
          <p:cNvPr id="253" name="Google Shape;253;p40"/>
          <p:cNvSpPr txBox="1"/>
          <p:nvPr/>
        </p:nvSpPr>
        <p:spPr>
          <a:xfrm>
            <a:off x="305100" y="2518675"/>
            <a:ext cx="1909800" cy="41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rgbClr val="FE2B8E"/>
                </a:solidFill>
                <a:latin typeface="Familjen Grotesk"/>
                <a:ea typeface="Familjen Grotesk"/>
                <a:cs typeface="Familjen Grotesk"/>
                <a:sym typeface="Familjen Grotesk"/>
              </a:rPr>
              <a:t>Passo 1 </a:t>
            </a:r>
            <a:endParaRPr b="1" sz="2000">
              <a:solidFill>
                <a:srgbClr val="333333"/>
              </a:solidFill>
              <a:latin typeface="Familjen Grotesk"/>
              <a:ea typeface="Familjen Grotesk"/>
              <a:cs typeface="Familjen Grotesk"/>
              <a:sym typeface="Familjen Grotes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Definição</a:t>
            </a:r>
            <a:r>
              <a:rPr lang="pt-BR" sz="11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 de objetivos </a:t>
            </a:r>
            <a:endParaRPr sz="1100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e escolha de canais</a:t>
            </a:r>
            <a:endParaRPr sz="1100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54" name="Google Shape;254;p40"/>
          <p:cNvSpPr txBox="1"/>
          <p:nvPr/>
        </p:nvSpPr>
        <p:spPr>
          <a:xfrm>
            <a:off x="3021049" y="911075"/>
            <a:ext cx="56568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2000">
                <a:solidFill>
                  <a:srgbClr val="FE2B8F"/>
                </a:solidFill>
                <a:latin typeface="Familjen Grotesk Medium"/>
                <a:ea typeface="Familjen Grotesk Medium"/>
                <a:cs typeface="Familjen Grotesk Medium"/>
                <a:sym typeface="Familjen Grotesk Medium"/>
              </a:rPr>
              <a:t>Defina os objetivos por ordem de prioridade</a:t>
            </a:r>
            <a:endParaRPr b="0" i="0" sz="2000" u="none" cap="none" strike="noStrike">
              <a:solidFill>
                <a:srgbClr val="FE2B8F"/>
              </a:solidFill>
              <a:latin typeface="Familjen Grotesk Medium"/>
              <a:ea typeface="Familjen Grotesk Medium"/>
              <a:cs typeface="Familjen Grotesk Medium"/>
              <a:sym typeface="Familjen Grotesk Medium"/>
            </a:endParaRPr>
          </a:p>
        </p:txBody>
      </p:sp>
      <p:cxnSp>
        <p:nvCxnSpPr>
          <p:cNvPr id="255" name="Google Shape;255;p40"/>
          <p:cNvCxnSpPr/>
          <p:nvPr/>
        </p:nvCxnSpPr>
        <p:spPr>
          <a:xfrm>
            <a:off x="3125184" y="1407817"/>
            <a:ext cx="3044400" cy="0"/>
          </a:xfrm>
          <a:prstGeom prst="straightConnector1">
            <a:avLst/>
          </a:prstGeom>
          <a:noFill/>
          <a:ln cap="flat" cmpd="sng" w="9525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6" name="Google Shape;256;p40"/>
          <p:cNvSpPr txBox="1"/>
          <p:nvPr>
            <p:ph idx="1" type="subTitle"/>
          </p:nvPr>
        </p:nvSpPr>
        <p:spPr>
          <a:xfrm>
            <a:off x="3177238" y="3238625"/>
            <a:ext cx="5656800" cy="191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</a:rPr>
              <a:t>Analise quais os canais têm mais retorno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Char char="❏"/>
            </a:pPr>
            <a:r>
              <a:rPr lang="pt-BR" sz="1100">
                <a:solidFill>
                  <a:srgbClr val="333333"/>
                </a:solidFill>
              </a:rPr>
              <a:t>E </a:t>
            </a:r>
            <a:r>
              <a:rPr lang="pt-BR" sz="1100">
                <a:solidFill>
                  <a:srgbClr val="333333"/>
                </a:solidFill>
              </a:rPr>
              <a:t>-mail, intranet, SMS, TV interna, listas de transmissão pelo WhatsApp, redes sociais corporativas ou ferramentas como Slack e Trello;</a:t>
            </a:r>
            <a:endParaRPr sz="1100">
              <a:solidFill>
                <a:srgbClr val="333333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Char char="❏"/>
            </a:pPr>
            <a:r>
              <a:rPr lang="pt-BR" sz="1100">
                <a:solidFill>
                  <a:srgbClr val="333333"/>
                </a:solidFill>
              </a:rPr>
              <a:t>Considere todas as ferramentas disponíveis na empresa. Elas podem ser usadas em conjunto para comunicar a novidade.</a:t>
            </a:r>
            <a:endParaRPr sz="11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</a:rPr>
              <a:t> 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</p:txBody>
      </p:sp>
      <p:sp>
        <p:nvSpPr>
          <p:cNvPr id="257" name="Google Shape;257;p40"/>
          <p:cNvSpPr txBox="1"/>
          <p:nvPr/>
        </p:nvSpPr>
        <p:spPr>
          <a:xfrm>
            <a:off x="3073112" y="2626525"/>
            <a:ext cx="56568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2000">
                <a:solidFill>
                  <a:srgbClr val="FE2B8F"/>
                </a:solidFill>
                <a:latin typeface="Familjen Grotesk Medium"/>
                <a:ea typeface="Familjen Grotesk Medium"/>
                <a:cs typeface="Familjen Grotesk Medium"/>
                <a:sym typeface="Familjen Grotesk Medium"/>
              </a:rPr>
              <a:t>Escolha os canais a serem usados</a:t>
            </a:r>
            <a:endParaRPr b="0" i="0" sz="2000" u="none" cap="none" strike="noStrike">
              <a:solidFill>
                <a:srgbClr val="FE2B8F"/>
              </a:solidFill>
              <a:latin typeface="Familjen Grotesk Medium"/>
              <a:ea typeface="Familjen Grotesk Medium"/>
              <a:cs typeface="Familjen Grotesk Medium"/>
              <a:sym typeface="Familjen Grotesk Medium"/>
            </a:endParaRPr>
          </a:p>
        </p:txBody>
      </p:sp>
      <p:cxnSp>
        <p:nvCxnSpPr>
          <p:cNvPr id="258" name="Google Shape;258;p40"/>
          <p:cNvCxnSpPr/>
          <p:nvPr/>
        </p:nvCxnSpPr>
        <p:spPr>
          <a:xfrm>
            <a:off x="3177246" y="3123267"/>
            <a:ext cx="3044400" cy="0"/>
          </a:xfrm>
          <a:prstGeom prst="straightConnector1">
            <a:avLst/>
          </a:prstGeom>
          <a:noFill/>
          <a:ln cap="flat" cmpd="sng" w="9525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E5E8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56705" y="4872742"/>
            <a:ext cx="474256" cy="167873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41"/>
          <p:cNvSpPr txBox="1"/>
          <p:nvPr/>
        </p:nvSpPr>
        <p:spPr>
          <a:xfrm>
            <a:off x="386025" y="193300"/>
            <a:ext cx="85674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rgbClr val="FE2B8F"/>
                </a:solidFill>
                <a:latin typeface="Familjen Grotesk"/>
                <a:ea typeface="Familjen Grotesk"/>
                <a:cs typeface="Familjen Grotesk"/>
                <a:sym typeface="Familjen Grotesk"/>
              </a:rPr>
              <a:t>Cada canal, uma mensagem </a:t>
            </a:r>
            <a:endParaRPr b="1" sz="2800">
              <a:solidFill>
                <a:srgbClr val="FE2B8F"/>
              </a:solidFill>
              <a:latin typeface="Familjen Grotesk"/>
              <a:ea typeface="Familjen Grotesk"/>
              <a:cs typeface="Familjen Grotesk"/>
              <a:sym typeface="Familjen Grotesk"/>
            </a:endParaRPr>
          </a:p>
        </p:txBody>
      </p:sp>
      <p:sp>
        <p:nvSpPr>
          <p:cNvPr id="265" name="Google Shape;265;p41"/>
          <p:cNvSpPr/>
          <p:nvPr/>
        </p:nvSpPr>
        <p:spPr>
          <a:xfrm>
            <a:off x="746203" y="816875"/>
            <a:ext cx="2060100" cy="4092000"/>
          </a:xfrm>
          <a:prstGeom prst="round1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41"/>
          <p:cNvSpPr/>
          <p:nvPr/>
        </p:nvSpPr>
        <p:spPr>
          <a:xfrm rot="10800000">
            <a:off x="383854" y="817944"/>
            <a:ext cx="391800" cy="4089900"/>
          </a:xfrm>
          <a:prstGeom prst="round1Rect">
            <a:avLst>
              <a:gd fmla="val 50000" name="adj"/>
            </a:avLst>
          </a:prstGeom>
          <a:solidFill>
            <a:srgbClr val="FE2B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41"/>
          <p:cNvSpPr txBox="1"/>
          <p:nvPr/>
        </p:nvSpPr>
        <p:spPr>
          <a:xfrm rot="-5400000">
            <a:off x="-387971" y="3632400"/>
            <a:ext cx="19260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700">
                <a:solidFill>
                  <a:srgbClr val="FFFFFF"/>
                </a:solidFill>
                <a:latin typeface="Familjen Grotesk"/>
                <a:ea typeface="Familjen Grotesk"/>
                <a:cs typeface="Familjen Grotesk"/>
                <a:sym typeface="Familjen Grotesk"/>
              </a:rPr>
              <a:t>E-mail </a:t>
            </a:r>
            <a:endParaRPr b="1" sz="1700">
              <a:solidFill>
                <a:srgbClr val="FFFFFF"/>
              </a:solidFill>
              <a:latin typeface="Familjen Grotesk"/>
              <a:ea typeface="Familjen Grotesk"/>
              <a:cs typeface="Familjen Grotesk"/>
              <a:sym typeface="Familjen Grotesk"/>
            </a:endParaRPr>
          </a:p>
        </p:txBody>
      </p:sp>
      <p:sp>
        <p:nvSpPr>
          <p:cNvPr id="268" name="Google Shape;268;p41"/>
          <p:cNvSpPr txBox="1"/>
          <p:nvPr/>
        </p:nvSpPr>
        <p:spPr>
          <a:xfrm>
            <a:off x="783050" y="1607325"/>
            <a:ext cx="17250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333333"/>
                </a:solidFill>
                <a:latin typeface="Nunito Sans"/>
                <a:ea typeface="Nunito Sans"/>
                <a:cs typeface="Nunito Sans"/>
                <a:sym typeface="Nunito Sans"/>
              </a:rPr>
              <a:t>O canal para comunicados mais </a:t>
            </a:r>
            <a:r>
              <a:rPr lang="pt-BR" sz="1100">
                <a:solidFill>
                  <a:srgbClr val="FE2B8F"/>
                </a:solidFill>
                <a:latin typeface="Nunito Sans"/>
                <a:ea typeface="Nunito Sans"/>
                <a:cs typeface="Nunito Sans"/>
                <a:sym typeface="Nunito Sans"/>
              </a:rPr>
              <a:t>detalhados</a:t>
            </a:r>
            <a:r>
              <a:rPr lang="pt-BR" sz="1100">
                <a:solidFill>
                  <a:srgbClr val="333333"/>
                </a:solidFill>
                <a:latin typeface="Nunito Sans"/>
                <a:ea typeface="Nunito Sans"/>
                <a:cs typeface="Nunito Sans"/>
                <a:sym typeface="Nunito Sans"/>
              </a:rPr>
              <a:t> e compartilhamento de </a:t>
            </a:r>
            <a:r>
              <a:rPr lang="pt-BR" sz="1100">
                <a:solidFill>
                  <a:srgbClr val="FE2B8F"/>
                </a:solidFill>
                <a:latin typeface="Nunito Sans"/>
                <a:ea typeface="Nunito Sans"/>
                <a:cs typeface="Nunito Sans"/>
                <a:sym typeface="Nunito Sans"/>
              </a:rPr>
              <a:t>documentos</a:t>
            </a:r>
            <a:r>
              <a:rPr lang="pt-BR" sz="1100">
                <a:solidFill>
                  <a:srgbClr val="333333"/>
                </a:solidFill>
                <a:latin typeface="Nunito Sans"/>
                <a:ea typeface="Nunito Sans"/>
                <a:cs typeface="Nunito Sans"/>
                <a:sym typeface="Nunito Sans"/>
              </a:rPr>
              <a:t> e </a:t>
            </a:r>
            <a:r>
              <a:rPr lang="pt-BR" sz="1100">
                <a:solidFill>
                  <a:srgbClr val="FE2B8F"/>
                </a:solidFill>
                <a:latin typeface="Nunito Sans"/>
                <a:ea typeface="Nunito Sans"/>
                <a:cs typeface="Nunito Sans"/>
                <a:sym typeface="Nunito Sans"/>
              </a:rPr>
              <a:t>links </a:t>
            </a:r>
            <a:endParaRPr sz="1100">
              <a:solidFill>
                <a:srgbClr val="FE2B8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33333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rgbClr val="333333"/>
                </a:solidFill>
                <a:latin typeface="Nunito Sans"/>
                <a:ea typeface="Nunito Sans"/>
                <a:cs typeface="Nunito Sans"/>
                <a:sym typeface="Nunito Sans"/>
              </a:rPr>
              <a:t>Os textos devem </a:t>
            </a:r>
            <a:r>
              <a:rPr lang="pt-BR" sz="1100">
                <a:solidFill>
                  <a:srgbClr val="FE2B8F"/>
                </a:solidFill>
                <a:latin typeface="Nunito Sans"/>
                <a:ea typeface="Nunito Sans"/>
                <a:cs typeface="Nunito Sans"/>
                <a:sym typeface="Nunito Sans"/>
              </a:rPr>
              <a:t>convidar</a:t>
            </a:r>
            <a:r>
              <a:rPr lang="pt-BR" sz="1100">
                <a:solidFill>
                  <a:srgbClr val="333333"/>
                </a:solidFill>
                <a:latin typeface="Nunito Sans"/>
                <a:ea typeface="Nunito Sans"/>
                <a:cs typeface="Nunito Sans"/>
                <a:sym typeface="Nunito Sans"/>
              </a:rPr>
              <a:t> os colaboradores a </a:t>
            </a:r>
            <a:r>
              <a:rPr lang="pt-BR" sz="1100">
                <a:solidFill>
                  <a:srgbClr val="FE2B8F"/>
                </a:solidFill>
                <a:latin typeface="Nunito Sans"/>
                <a:ea typeface="Nunito Sans"/>
                <a:cs typeface="Nunito Sans"/>
                <a:sym typeface="Nunito Sans"/>
              </a:rPr>
              <a:t>baixar</a:t>
            </a:r>
            <a:r>
              <a:rPr lang="pt-BR" sz="1100">
                <a:solidFill>
                  <a:srgbClr val="333333"/>
                </a:solidFill>
                <a:latin typeface="Nunito Sans"/>
                <a:ea typeface="Nunito Sans"/>
                <a:cs typeface="Nunito Sans"/>
                <a:sym typeface="Nunito Sans"/>
              </a:rPr>
              <a:t> materiais ou </a:t>
            </a:r>
            <a:r>
              <a:rPr lang="pt-BR" sz="1100">
                <a:solidFill>
                  <a:srgbClr val="FE2B8F"/>
                </a:solidFill>
                <a:latin typeface="Nunito Sans"/>
                <a:ea typeface="Nunito Sans"/>
                <a:cs typeface="Nunito Sans"/>
                <a:sym typeface="Nunito Sans"/>
              </a:rPr>
              <a:t>acessar </a:t>
            </a:r>
            <a:r>
              <a:rPr lang="pt-BR" sz="1100">
                <a:solidFill>
                  <a:srgbClr val="333333"/>
                </a:solidFill>
                <a:latin typeface="Nunito Sans"/>
                <a:ea typeface="Nunito Sans"/>
                <a:cs typeface="Nunito Sans"/>
                <a:sym typeface="Nunito Sans"/>
              </a:rPr>
              <a:t>canais com mais informações sobre o assunto </a:t>
            </a:r>
            <a:endParaRPr sz="1100">
              <a:solidFill>
                <a:srgbClr val="333333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solidFill>
                <a:srgbClr val="595959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69" name="Google Shape;269;p41"/>
          <p:cNvSpPr/>
          <p:nvPr/>
        </p:nvSpPr>
        <p:spPr>
          <a:xfrm>
            <a:off x="3521003" y="816875"/>
            <a:ext cx="2060100" cy="4092000"/>
          </a:xfrm>
          <a:prstGeom prst="round1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41"/>
          <p:cNvSpPr/>
          <p:nvPr/>
        </p:nvSpPr>
        <p:spPr>
          <a:xfrm rot="10800000">
            <a:off x="3158654" y="817944"/>
            <a:ext cx="391800" cy="4089900"/>
          </a:xfrm>
          <a:prstGeom prst="round1Rect">
            <a:avLst>
              <a:gd fmla="val 50000" name="adj"/>
            </a:avLst>
          </a:prstGeom>
          <a:solidFill>
            <a:srgbClr val="FE2B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41"/>
          <p:cNvSpPr txBox="1"/>
          <p:nvPr/>
        </p:nvSpPr>
        <p:spPr>
          <a:xfrm rot="-5400000">
            <a:off x="2396279" y="3632400"/>
            <a:ext cx="19260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700">
                <a:solidFill>
                  <a:srgbClr val="FFFFFF"/>
                </a:solidFill>
                <a:latin typeface="Familjen Grotesk"/>
                <a:ea typeface="Familjen Grotesk"/>
                <a:cs typeface="Familjen Grotesk"/>
                <a:sym typeface="Familjen Grotesk"/>
              </a:rPr>
              <a:t>Intranet</a:t>
            </a:r>
            <a:endParaRPr b="1" sz="1700">
              <a:solidFill>
                <a:srgbClr val="FFFFFF"/>
              </a:solidFill>
              <a:latin typeface="Familjen Grotesk"/>
              <a:ea typeface="Familjen Grotesk"/>
              <a:cs typeface="Familjen Grotesk"/>
              <a:sym typeface="Familjen Grotesk"/>
            </a:endParaRPr>
          </a:p>
        </p:txBody>
      </p:sp>
      <p:sp>
        <p:nvSpPr>
          <p:cNvPr id="272" name="Google Shape;272;p41"/>
          <p:cNvSpPr txBox="1"/>
          <p:nvPr/>
        </p:nvSpPr>
        <p:spPr>
          <a:xfrm>
            <a:off x="3587450" y="1530750"/>
            <a:ext cx="1774800" cy="28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333333"/>
                </a:solidFill>
                <a:latin typeface="Nunito Sans"/>
                <a:ea typeface="Nunito Sans"/>
                <a:cs typeface="Nunito Sans"/>
                <a:sym typeface="Nunito Sans"/>
              </a:rPr>
              <a:t>Concentre as informações de </a:t>
            </a:r>
            <a:r>
              <a:rPr lang="pt-BR" sz="1100">
                <a:solidFill>
                  <a:srgbClr val="FE2B8F"/>
                </a:solidFill>
                <a:latin typeface="Nunito Sans"/>
                <a:ea typeface="Nunito Sans"/>
                <a:cs typeface="Nunito Sans"/>
                <a:sym typeface="Nunito Sans"/>
              </a:rPr>
              <a:t>forma organizada</a:t>
            </a:r>
            <a:r>
              <a:rPr lang="pt-BR" sz="1100">
                <a:solidFill>
                  <a:srgbClr val="333333"/>
                </a:solidFill>
                <a:latin typeface="Nunito Sans"/>
                <a:ea typeface="Nunito Sans"/>
                <a:cs typeface="Nunito Sans"/>
                <a:sym typeface="Nunito Sans"/>
              </a:rPr>
              <a:t> para consulta sempre que necessário </a:t>
            </a:r>
            <a:endParaRPr sz="1100">
              <a:solidFill>
                <a:srgbClr val="333333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33333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rgbClr val="333333"/>
                </a:solidFill>
                <a:latin typeface="Nunito Sans"/>
                <a:ea typeface="Nunito Sans"/>
                <a:cs typeface="Nunito Sans"/>
                <a:sym typeface="Nunito Sans"/>
              </a:rPr>
              <a:t>Crie uma área sobre os benefícios no canal ou disponibilize um documento em </a:t>
            </a:r>
            <a:r>
              <a:rPr lang="pt-BR" sz="1100">
                <a:solidFill>
                  <a:srgbClr val="333333"/>
                </a:solidFill>
                <a:latin typeface="Nunito Sans"/>
                <a:ea typeface="Nunito Sans"/>
                <a:cs typeface="Nunito Sans"/>
                <a:sym typeface="Nunito Sans"/>
              </a:rPr>
              <a:t>PDF para os colaboradores baixarem com todas as informações</a:t>
            </a:r>
            <a:endParaRPr sz="1100">
              <a:solidFill>
                <a:srgbClr val="333333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333333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solidFill>
                <a:srgbClr val="595959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73" name="Google Shape;273;p41"/>
          <p:cNvSpPr/>
          <p:nvPr/>
        </p:nvSpPr>
        <p:spPr>
          <a:xfrm>
            <a:off x="6295803" y="816875"/>
            <a:ext cx="2060100" cy="4092000"/>
          </a:xfrm>
          <a:prstGeom prst="round1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41"/>
          <p:cNvSpPr/>
          <p:nvPr/>
        </p:nvSpPr>
        <p:spPr>
          <a:xfrm rot="10800000">
            <a:off x="5933454" y="817944"/>
            <a:ext cx="391800" cy="4089900"/>
          </a:xfrm>
          <a:prstGeom prst="round1Rect">
            <a:avLst>
              <a:gd fmla="val 50000" name="adj"/>
            </a:avLst>
          </a:prstGeom>
          <a:solidFill>
            <a:srgbClr val="FE2B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41"/>
          <p:cNvSpPr txBox="1"/>
          <p:nvPr/>
        </p:nvSpPr>
        <p:spPr>
          <a:xfrm rot="-5400000">
            <a:off x="5171079" y="3632400"/>
            <a:ext cx="19260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700">
                <a:solidFill>
                  <a:srgbClr val="FFFFFF"/>
                </a:solidFill>
                <a:latin typeface="Familjen Grotesk"/>
                <a:ea typeface="Familjen Grotesk"/>
                <a:cs typeface="Familjen Grotesk"/>
                <a:sym typeface="Familjen Grotesk"/>
              </a:rPr>
              <a:t>SMS e WhatsApp</a:t>
            </a:r>
            <a:endParaRPr b="1" sz="1700">
              <a:solidFill>
                <a:srgbClr val="FFFFFF"/>
              </a:solidFill>
              <a:latin typeface="Familjen Grotesk"/>
              <a:ea typeface="Familjen Grotesk"/>
              <a:cs typeface="Familjen Grotesk"/>
              <a:sym typeface="Familjen Grotesk"/>
            </a:endParaRPr>
          </a:p>
        </p:txBody>
      </p:sp>
      <p:sp>
        <p:nvSpPr>
          <p:cNvPr id="276" name="Google Shape;276;p41"/>
          <p:cNvSpPr txBox="1"/>
          <p:nvPr/>
        </p:nvSpPr>
        <p:spPr>
          <a:xfrm>
            <a:off x="6416679" y="964800"/>
            <a:ext cx="17748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solidFill>
                <a:srgbClr val="595959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77" name="Google Shape;277;p41"/>
          <p:cNvSpPr txBox="1"/>
          <p:nvPr/>
        </p:nvSpPr>
        <p:spPr>
          <a:xfrm>
            <a:off x="6416675" y="1716625"/>
            <a:ext cx="1774800" cy="271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333333"/>
                </a:solidFill>
                <a:latin typeface="Nunito Sans"/>
                <a:ea typeface="Nunito Sans"/>
                <a:cs typeface="Nunito Sans"/>
                <a:sym typeface="Nunito Sans"/>
              </a:rPr>
              <a:t>SMS: </a:t>
            </a:r>
            <a:r>
              <a:rPr lang="pt-BR" sz="1100">
                <a:solidFill>
                  <a:srgbClr val="333333"/>
                </a:solidFill>
                <a:latin typeface="Nunito Sans"/>
                <a:ea typeface="Nunito Sans"/>
                <a:cs typeface="Nunito Sans"/>
                <a:sym typeface="Nunito Sans"/>
              </a:rPr>
              <a:t>os textos de até </a:t>
            </a:r>
            <a:r>
              <a:rPr lang="pt-BR" sz="1100">
                <a:solidFill>
                  <a:srgbClr val="FE2B8F"/>
                </a:solidFill>
                <a:latin typeface="Nunito Sans"/>
                <a:ea typeface="Nunito Sans"/>
                <a:cs typeface="Nunito Sans"/>
                <a:sym typeface="Nunito Sans"/>
              </a:rPr>
              <a:t>160 caracteres</a:t>
            </a:r>
            <a:r>
              <a:rPr lang="pt-BR" sz="1100">
                <a:solidFill>
                  <a:srgbClr val="333333"/>
                </a:solidFill>
                <a:latin typeface="Nunito Sans"/>
                <a:ea typeface="Nunito Sans"/>
                <a:cs typeface="Nunito Sans"/>
                <a:sym typeface="Nunito Sans"/>
              </a:rPr>
              <a:t> servem para levar às informações mais completas e para o envio de lembretes relacionados ao cronograma da ação </a:t>
            </a:r>
            <a:endParaRPr sz="1100">
              <a:solidFill>
                <a:srgbClr val="333333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33333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333333"/>
                </a:solidFill>
                <a:latin typeface="Nunito Sans"/>
                <a:ea typeface="Nunito Sans"/>
                <a:cs typeface="Nunito Sans"/>
                <a:sym typeface="Nunito Sans"/>
              </a:rPr>
              <a:t>WhatsApp: podem ser enviadas </a:t>
            </a:r>
            <a:r>
              <a:rPr lang="pt-BR" sz="1100">
                <a:solidFill>
                  <a:srgbClr val="FE2B8F"/>
                </a:solidFill>
                <a:latin typeface="Nunito Sans"/>
                <a:ea typeface="Nunito Sans"/>
                <a:cs typeface="Nunito Sans"/>
                <a:sym typeface="Nunito Sans"/>
              </a:rPr>
              <a:t>mensagens</a:t>
            </a:r>
            <a:r>
              <a:rPr lang="pt-BR" sz="1100">
                <a:solidFill>
                  <a:srgbClr val="333333"/>
                </a:solidFill>
                <a:latin typeface="Nunito Sans"/>
                <a:ea typeface="Nunito Sans"/>
                <a:cs typeface="Nunito Sans"/>
                <a:sym typeface="Nunito Sans"/>
              </a:rPr>
              <a:t> e </a:t>
            </a:r>
            <a:r>
              <a:rPr lang="pt-BR" sz="1100">
                <a:solidFill>
                  <a:srgbClr val="FE2B8F"/>
                </a:solidFill>
                <a:latin typeface="Nunito Sans"/>
                <a:ea typeface="Nunito Sans"/>
                <a:cs typeface="Nunito Sans"/>
                <a:sym typeface="Nunito Sans"/>
              </a:rPr>
              <a:t>lembretes</a:t>
            </a:r>
            <a:r>
              <a:rPr lang="pt-BR" sz="1100">
                <a:solidFill>
                  <a:srgbClr val="333333"/>
                </a:solidFill>
                <a:latin typeface="Nunito Sans"/>
                <a:ea typeface="Nunito Sans"/>
                <a:cs typeface="Nunito Sans"/>
                <a:sym typeface="Nunito Sans"/>
              </a:rPr>
              <a:t> sobre o cronograma, caso a empresa utilize a ferramenta como canal corporativo. </a:t>
            </a:r>
            <a:endParaRPr sz="1100">
              <a:solidFill>
                <a:srgbClr val="333333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78" name="Google Shape;278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0100" y="1124650"/>
            <a:ext cx="336000" cy="27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58389" y="1089933"/>
            <a:ext cx="336000" cy="309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62425" y="1093320"/>
            <a:ext cx="336000" cy="298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E5E8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56705" y="4872742"/>
            <a:ext cx="474256" cy="167873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42"/>
          <p:cNvSpPr/>
          <p:nvPr/>
        </p:nvSpPr>
        <p:spPr>
          <a:xfrm>
            <a:off x="746203" y="816875"/>
            <a:ext cx="2060100" cy="4092000"/>
          </a:xfrm>
          <a:prstGeom prst="round1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42"/>
          <p:cNvSpPr/>
          <p:nvPr/>
        </p:nvSpPr>
        <p:spPr>
          <a:xfrm rot="10800000">
            <a:off x="383854" y="817944"/>
            <a:ext cx="391800" cy="4089900"/>
          </a:xfrm>
          <a:prstGeom prst="round1Rect">
            <a:avLst>
              <a:gd fmla="val 50000" name="adj"/>
            </a:avLst>
          </a:prstGeom>
          <a:solidFill>
            <a:srgbClr val="FE2B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42"/>
          <p:cNvSpPr txBox="1"/>
          <p:nvPr/>
        </p:nvSpPr>
        <p:spPr>
          <a:xfrm rot="-5400000">
            <a:off x="-387971" y="3632400"/>
            <a:ext cx="19260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700">
                <a:solidFill>
                  <a:srgbClr val="FFFFFF"/>
                </a:solidFill>
                <a:latin typeface="Familjen Grotesk"/>
                <a:ea typeface="Familjen Grotesk"/>
                <a:cs typeface="Familjen Grotesk"/>
                <a:sym typeface="Familjen Grotesk"/>
              </a:rPr>
              <a:t>Ferramentas</a:t>
            </a:r>
            <a:r>
              <a:rPr b="1" lang="pt-BR" sz="1700">
                <a:solidFill>
                  <a:srgbClr val="FFFFFF"/>
                </a:solidFill>
                <a:latin typeface="Familjen Grotesk"/>
                <a:ea typeface="Familjen Grotesk"/>
                <a:cs typeface="Familjen Grotesk"/>
                <a:sym typeface="Familjen Grotesk"/>
              </a:rPr>
              <a:t> </a:t>
            </a:r>
            <a:endParaRPr b="1" sz="1700">
              <a:solidFill>
                <a:srgbClr val="FFFFFF"/>
              </a:solidFill>
              <a:latin typeface="Familjen Grotesk"/>
              <a:ea typeface="Familjen Grotesk"/>
              <a:cs typeface="Familjen Grotesk"/>
              <a:sym typeface="Familjen Grotesk"/>
            </a:endParaRPr>
          </a:p>
        </p:txBody>
      </p:sp>
      <p:sp>
        <p:nvSpPr>
          <p:cNvPr id="289" name="Google Shape;289;p42"/>
          <p:cNvSpPr txBox="1"/>
          <p:nvPr/>
        </p:nvSpPr>
        <p:spPr>
          <a:xfrm>
            <a:off x="764025" y="1239300"/>
            <a:ext cx="1774800" cy="21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333333"/>
                </a:solidFill>
                <a:latin typeface="Nunito Sans"/>
                <a:ea typeface="Nunito Sans"/>
                <a:cs typeface="Nunito Sans"/>
                <a:sym typeface="Nunito Sans"/>
              </a:rPr>
              <a:t>Assim como a </a:t>
            </a:r>
            <a:r>
              <a:rPr lang="pt-BR" sz="1100">
                <a:solidFill>
                  <a:srgbClr val="FE2B8F"/>
                </a:solidFill>
                <a:latin typeface="Nunito Sans"/>
                <a:ea typeface="Nunito Sans"/>
                <a:cs typeface="Nunito Sans"/>
                <a:sym typeface="Nunito Sans"/>
              </a:rPr>
              <a:t>Intranet</a:t>
            </a:r>
            <a:r>
              <a:rPr lang="pt-BR" sz="1100">
                <a:solidFill>
                  <a:srgbClr val="333333"/>
                </a:solidFill>
                <a:latin typeface="Nunito Sans"/>
                <a:ea typeface="Nunito Sans"/>
                <a:cs typeface="Nunito Sans"/>
                <a:sym typeface="Nunito Sans"/>
              </a:rPr>
              <a:t>, ferramentas de gestão  como </a:t>
            </a:r>
            <a:r>
              <a:rPr lang="pt-BR" sz="1100">
                <a:solidFill>
                  <a:srgbClr val="FE2B8F"/>
                </a:solidFill>
                <a:latin typeface="Nunito Sans"/>
                <a:ea typeface="Nunito Sans"/>
                <a:cs typeface="Nunito Sans"/>
                <a:sym typeface="Nunito Sans"/>
              </a:rPr>
              <a:t>Slack</a:t>
            </a:r>
            <a:r>
              <a:rPr lang="pt-BR" sz="1100">
                <a:solidFill>
                  <a:srgbClr val="333333"/>
                </a:solidFill>
                <a:latin typeface="Nunito Sans"/>
                <a:ea typeface="Nunito Sans"/>
                <a:cs typeface="Nunito Sans"/>
                <a:sym typeface="Nunito Sans"/>
              </a:rPr>
              <a:t>, </a:t>
            </a:r>
            <a:r>
              <a:rPr lang="pt-BR" sz="1100">
                <a:solidFill>
                  <a:srgbClr val="FE2B8F"/>
                </a:solidFill>
                <a:latin typeface="Nunito Sans"/>
                <a:ea typeface="Nunito Sans"/>
                <a:cs typeface="Nunito Sans"/>
                <a:sym typeface="Nunito Sans"/>
              </a:rPr>
              <a:t>Trello,</a:t>
            </a:r>
            <a:r>
              <a:rPr lang="pt-BR" sz="1100">
                <a:solidFill>
                  <a:srgbClr val="333333"/>
                </a:solidFill>
                <a:latin typeface="Nunito Sans"/>
                <a:ea typeface="Nunito Sans"/>
                <a:cs typeface="Nunito Sans"/>
                <a:sym typeface="Nunito Sans"/>
              </a:rPr>
              <a:t> e outras podem ser usadas para colocar todo o </a:t>
            </a:r>
            <a:r>
              <a:rPr lang="pt-BR" sz="1100">
                <a:solidFill>
                  <a:srgbClr val="333333"/>
                </a:solidFill>
                <a:latin typeface="Nunito Sans"/>
                <a:ea typeface="Nunito Sans"/>
                <a:cs typeface="Nunito Sans"/>
                <a:sym typeface="Nunito Sans"/>
              </a:rPr>
              <a:t>conteúdo relacionado a </a:t>
            </a:r>
            <a:r>
              <a:rPr lang="pt-BR" sz="1100">
                <a:solidFill>
                  <a:srgbClr val="FE2B8F"/>
                </a:solidFill>
                <a:latin typeface="Nunito Sans"/>
                <a:ea typeface="Nunito Sans"/>
                <a:cs typeface="Nunito Sans"/>
                <a:sym typeface="Nunito Sans"/>
              </a:rPr>
              <a:t>mudança de benefícios</a:t>
            </a:r>
            <a:endParaRPr sz="1200">
              <a:solidFill>
                <a:srgbClr val="FE2B8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90" name="Google Shape;290;p42"/>
          <p:cNvSpPr/>
          <p:nvPr/>
        </p:nvSpPr>
        <p:spPr>
          <a:xfrm>
            <a:off x="3521003" y="816875"/>
            <a:ext cx="2060100" cy="4092000"/>
          </a:xfrm>
          <a:prstGeom prst="round1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42"/>
          <p:cNvSpPr/>
          <p:nvPr/>
        </p:nvSpPr>
        <p:spPr>
          <a:xfrm rot="10800000">
            <a:off x="3158654" y="817944"/>
            <a:ext cx="391800" cy="4089900"/>
          </a:xfrm>
          <a:prstGeom prst="round1Rect">
            <a:avLst>
              <a:gd fmla="val 50000" name="adj"/>
            </a:avLst>
          </a:prstGeom>
          <a:solidFill>
            <a:srgbClr val="FE2B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42"/>
          <p:cNvSpPr txBox="1"/>
          <p:nvPr/>
        </p:nvSpPr>
        <p:spPr>
          <a:xfrm rot="-5400000">
            <a:off x="1885225" y="3121350"/>
            <a:ext cx="29481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700">
                <a:solidFill>
                  <a:srgbClr val="FFFFFF"/>
                </a:solidFill>
                <a:latin typeface="Familjen Grotesk"/>
                <a:ea typeface="Familjen Grotesk"/>
                <a:cs typeface="Familjen Grotesk"/>
                <a:sym typeface="Familjen Grotesk"/>
              </a:rPr>
              <a:t>TV interna e murais</a:t>
            </a:r>
            <a:endParaRPr b="1" sz="1700">
              <a:solidFill>
                <a:srgbClr val="FFFFFF"/>
              </a:solidFill>
              <a:latin typeface="Familjen Grotesk"/>
              <a:ea typeface="Familjen Grotesk"/>
              <a:cs typeface="Familjen Grotesk"/>
              <a:sym typeface="Familjen Grotesk"/>
            </a:endParaRPr>
          </a:p>
        </p:txBody>
      </p:sp>
      <p:sp>
        <p:nvSpPr>
          <p:cNvPr id="293" name="Google Shape;293;p42"/>
          <p:cNvSpPr txBox="1"/>
          <p:nvPr/>
        </p:nvSpPr>
        <p:spPr>
          <a:xfrm>
            <a:off x="3552238" y="1458000"/>
            <a:ext cx="1774800" cy="26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333333"/>
                </a:solidFill>
                <a:latin typeface="Nunito Sans"/>
                <a:ea typeface="Nunito Sans"/>
                <a:cs typeface="Nunito Sans"/>
                <a:sym typeface="Nunito Sans"/>
              </a:rPr>
              <a:t>Na </a:t>
            </a:r>
            <a:r>
              <a:rPr lang="pt-BR" sz="1100">
                <a:solidFill>
                  <a:srgbClr val="FE2B8F"/>
                </a:solidFill>
                <a:latin typeface="Nunito Sans"/>
                <a:ea typeface="Nunito Sans"/>
                <a:cs typeface="Nunito Sans"/>
                <a:sym typeface="Nunito Sans"/>
              </a:rPr>
              <a:t>TV</a:t>
            </a:r>
            <a:r>
              <a:rPr lang="pt-BR" sz="1100">
                <a:solidFill>
                  <a:srgbClr val="333333"/>
                </a:solidFill>
                <a:latin typeface="Nunito Sans"/>
                <a:ea typeface="Nunito Sans"/>
                <a:cs typeface="Nunito Sans"/>
                <a:sym typeface="Nunito Sans"/>
              </a:rPr>
              <a:t>, f</a:t>
            </a:r>
            <a:r>
              <a:rPr lang="pt-BR" sz="1100">
                <a:solidFill>
                  <a:srgbClr val="333333"/>
                </a:solidFill>
                <a:latin typeface="Nunito Sans"/>
                <a:ea typeface="Nunito Sans"/>
                <a:cs typeface="Nunito Sans"/>
                <a:sym typeface="Nunito Sans"/>
              </a:rPr>
              <a:t>aça vídeos curtos que apresentem as mudanças de forma leve e informem </a:t>
            </a:r>
            <a:r>
              <a:rPr lang="pt-BR" sz="1100">
                <a:solidFill>
                  <a:srgbClr val="FE2B8F"/>
                </a:solidFill>
                <a:latin typeface="Nunito Sans"/>
                <a:ea typeface="Nunito Sans"/>
                <a:cs typeface="Nunito Sans"/>
                <a:sym typeface="Nunito Sans"/>
              </a:rPr>
              <a:t>pontos importantes,</a:t>
            </a:r>
            <a:r>
              <a:rPr lang="pt-BR" sz="1100">
                <a:solidFill>
                  <a:srgbClr val="333333"/>
                </a:solidFill>
                <a:latin typeface="Nunito Sans"/>
                <a:ea typeface="Nunito Sans"/>
                <a:cs typeface="Nunito Sans"/>
                <a:sym typeface="Nunito Sans"/>
              </a:rPr>
              <a:t> como o que fazer em caso de dúvidas sobre o novo benefício</a:t>
            </a:r>
            <a:endParaRPr sz="1100">
              <a:solidFill>
                <a:srgbClr val="333333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100">
                <a:solidFill>
                  <a:srgbClr val="333333"/>
                </a:solidFill>
                <a:latin typeface="Nunito Sans"/>
                <a:ea typeface="Nunito Sans"/>
                <a:cs typeface="Nunito Sans"/>
                <a:sym typeface="Nunito Sans"/>
              </a:rPr>
              <a:t>Nos </a:t>
            </a:r>
            <a:r>
              <a:rPr lang="pt-BR" sz="1100">
                <a:solidFill>
                  <a:srgbClr val="FE2B8F"/>
                </a:solidFill>
                <a:latin typeface="Nunito Sans"/>
                <a:ea typeface="Nunito Sans"/>
                <a:cs typeface="Nunito Sans"/>
                <a:sym typeface="Nunito Sans"/>
              </a:rPr>
              <a:t>murais</a:t>
            </a:r>
            <a:r>
              <a:rPr lang="pt-BR" sz="1100">
                <a:solidFill>
                  <a:srgbClr val="333333"/>
                </a:solidFill>
                <a:latin typeface="Nunito Sans"/>
                <a:ea typeface="Nunito Sans"/>
                <a:cs typeface="Nunito Sans"/>
                <a:sym typeface="Nunito Sans"/>
              </a:rPr>
              <a:t>, </a:t>
            </a:r>
            <a:r>
              <a:rPr lang="pt-BR" sz="1100">
                <a:solidFill>
                  <a:srgbClr val="FE2B8F"/>
                </a:solidFill>
                <a:latin typeface="Nunito Sans"/>
                <a:ea typeface="Nunito Sans"/>
                <a:cs typeface="Nunito Sans"/>
                <a:sym typeface="Nunito Sans"/>
              </a:rPr>
              <a:t>cartazes </a:t>
            </a:r>
            <a:r>
              <a:rPr lang="pt-BR" sz="1100">
                <a:solidFill>
                  <a:srgbClr val="333333"/>
                </a:solidFill>
                <a:latin typeface="Nunito Sans"/>
                <a:ea typeface="Nunito Sans"/>
                <a:cs typeface="Nunito Sans"/>
                <a:sym typeface="Nunito Sans"/>
              </a:rPr>
              <a:t>também podem trazer a novidade e informar sobre os </a:t>
            </a:r>
            <a:r>
              <a:rPr lang="pt-BR" sz="1100">
                <a:solidFill>
                  <a:srgbClr val="FE2B8F"/>
                </a:solidFill>
                <a:latin typeface="Nunito Sans"/>
                <a:ea typeface="Nunito Sans"/>
                <a:cs typeface="Nunito Sans"/>
                <a:sym typeface="Nunito Sans"/>
              </a:rPr>
              <a:t>canais</a:t>
            </a:r>
            <a:r>
              <a:rPr lang="pt-BR" sz="1100">
                <a:solidFill>
                  <a:srgbClr val="333333"/>
                </a:solidFill>
                <a:latin typeface="Nunito Sans"/>
                <a:ea typeface="Nunito Sans"/>
                <a:cs typeface="Nunito Sans"/>
                <a:sym typeface="Nunito Sans"/>
              </a:rPr>
              <a:t> que têm mais informações</a:t>
            </a:r>
            <a:endParaRPr sz="1100">
              <a:solidFill>
                <a:srgbClr val="333333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94" name="Google Shape;294;p42"/>
          <p:cNvSpPr/>
          <p:nvPr/>
        </p:nvSpPr>
        <p:spPr>
          <a:xfrm>
            <a:off x="6340475" y="816875"/>
            <a:ext cx="1939200" cy="4092000"/>
          </a:xfrm>
          <a:prstGeom prst="round1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33333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95" name="Google Shape;295;p42"/>
          <p:cNvSpPr/>
          <p:nvPr/>
        </p:nvSpPr>
        <p:spPr>
          <a:xfrm rot="10800000">
            <a:off x="5933454" y="817944"/>
            <a:ext cx="391800" cy="4089900"/>
          </a:xfrm>
          <a:prstGeom prst="round1Rect">
            <a:avLst>
              <a:gd fmla="val 50000" name="adj"/>
            </a:avLst>
          </a:prstGeom>
          <a:solidFill>
            <a:srgbClr val="FE2B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42"/>
          <p:cNvSpPr txBox="1"/>
          <p:nvPr/>
        </p:nvSpPr>
        <p:spPr>
          <a:xfrm rot="-5400000">
            <a:off x="5171079" y="3632400"/>
            <a:ext cx="19260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700">
                <a:solidFill>
                  <a:srgbClr val="FFFFFF"/>
                </a:solidFill>
                <a:latin typeface="Familjen Grotesk"/>
                <a:ea typeface="Familjen Grotesk"/>
                <a:cs typeface="Familjen Grotesk"/>
                <a:sym typeface="Familjen Grotesk"/>
              </a:rPr>
              <a:t>Redes </a:t>
            </a:r>
            <a:r>
              <a:rPr b="1" lang="pt-BR" sz="1700">
                <a:solidFill>
                  <a:srgbClr val="FFFFFF"/>
                </a:solidFill>
                <a:latin typeface="Familjen Grotesk"/>
                <a:ea typeface="Familjen Grotesk"/>
                <a:cs typeface="Familjen Grotesk"/>
                <a:sym typeface="Familjen Grotesk"/>
              </a:rPr>
              <a:t>sociais</a:t>
            </a:r>
            <a:endParaRPr b="1" sz="1700">
              <a:solidFill>
                <a:srgbClr val="FFFFFF"/>
              </a:solidFill>
              <a:latin typeface="Familjen Grotesk"/>
              <a:ea typeface="Familjen Grotesk"/>
              <a:cs typeface="Familjen Grotesk"/>
              <a:sym typeface="Familjen Grotesk"/>
            </a:endParaRPr>
          </a:p>
        </p:txBody>
      </p:sp>
      <p:sp>
        <p:nvSpPr>
          <p:cNvPr id="297" name="Google Shape;297;p42"/>
          <p:cNvSpPr txBox="1"/>
          <p:nvPr/>
        </p:nvSpPr>
        <p:spPr>
          <a:xfrm>
            <a:off x="6340475" y="1458000"/>
            <a:ext cx="1815000" cy="32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333333"/>
                </a:solidFill>
                <a:latin typeface="Nunito Sans"/>
                <a:ea typeface="Nunito Sans"/>
                <a:cs typeface="Nunito Sans"/>
                <a:sym typeface="Nunito Sans"/>
              </a:rPr>
              <a:t>Programe uma </a:t>
            </a:r>
            <a:r>
              <a:rPr lang="pt-BR" sz="1100">
                <a:solidFill>
                  <a:srgbClr val="FE2B8F"/>
                </a:solidFill>
                <a:latin typeface="Nunito Sans"/>
                <a:ea typeface="Nunito Sans"/>
                <a:cs typeface="Nunito Sans"/>
                <a:sym typeface="Nunito Sans"/>
              </a:rPr>
              <a:t>série de posts</a:t>
            </a:r>
            <a:r>
              <a:rPr lang="pt-BR" sz="1100">
                <a:solidFill>
                  <a:srgbClr val="333333"/>
                </a:solidFill>
                <a:latin typeface="Nunito Sans"/>
                <a:ea typeface="Nunito Sans"/>
                <a:cs typeface="Nunito Sans"/>
                <a:sym typeface="Nunito Sans"/>
              </a:rPr>
              <a:t> para apresentar as novidades nas </a:t>
            </a:r>
            <a:r>
              <a:rPr lang="pt-BR" sz="1100">
                <a:solidFill>
                  <a:srgbClr val="FE2B8F"/>
                </a:solidFill>
                <a:latin typeface="Nunito Sans"/>
                <a:ea typeface="Nunito Sans"/>
                <a:cs typeface="Nunito Sans"/>
                <a:sym typeface="Nunito Sans"/>
              </a:rPr>
              <a:t>redes sociais corporativas</a:t>
            </a:r>
            <a:r>
              <a:rPr lang="pt-BR" sz="1100">
                <a:solidFill>
                  <a:srgbClr val="333333"/>
                </a:solidFill>
                <a:latin typeface="Nunito Sans"/>
                <a:ea typeface="Nunito Sans"/>
                <a:cs typeface="Nunito Sans"/>
                <a:sym typeface="Nunito Sans"/>
              </a:rPr>
              <a:t>: </a:t>
            </a:r>
            <a:endParaRPr sz="1100">
              <a:solidFill>
                <a:srgbClr val="333333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33333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333333"/>
                </a:solidFill>
                <a:latin typeface="Nunito Sans"/>
                <a:ea typeface="Nunito Sans"/>
                <a:cs typeface="Nunito Sans"/>
                <a:sym typeface="Nunito Sans"/>
              </a:rPr>
              <a:t>- </a:t>
            </a:r>
            <a:r>
              <a:rPr lang="pt-BR" sz="1100">
                <a:solidFill>
                  <a:srgbClr val="333333"/>
                </a:solidFill>
                <a:latin typeface="Nunito Sans"/>
                <a:ea typeface="Nunito Sans"/>
                <a:cs typeface="Nunito Sans"/>
                <a:sym typeface="Nunito Sans"/>
              </a:rPr>
              <a:t>Vantagens da mudança</a:t>
            </a:r>
            <a:endParaRPr sz="1100">
              <a:solidFill>
                <a:srgbClr val="333333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33333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333333"/>
                </a:solidFill>
                <a:latin typeface="Nunito Sans"/>
                <a:ea typeface="Nunito Sans"/>
                <a:cs typeface="Nunito Sans"/>
                <a:sym typeface="Nunito Sans"/>
              </a:rPr>
              <a:t>- </a:t>
            </a:r>
            <a:r>
              <a:rPr lang="pt-BR" sz="1100">
                <a:solidFill>
                  <a:srgbClr val="333333"/>
                </a:solidFill>
                <a:latin typeface="Nunito Sans"/>
                <a:ea typeface="Nunito Sans"/>
                <a:cs typeface="Nunito Sans"/>
                <a:sym typeface="Nunito Sans"/>
              </a:rPr>
              <a:t>Vídeos dos gestores explicando os benefícios </a:t>
            </a:r>
            <a:endParaRPr sz="1100">
              <a:solidFill>
                <a:srgbClr val="333333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33333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333333"/>
                </a:solidFill>
                <a:latin typeface="Nunito Sans"/>
                <a:ea typeface="Nunito Sans"/>
                <a:cs typeface="Nunito Sans"/>
                <a:sym typeface="Nunito Sans"/>
              </a:rPr>
              <a:t>- </a:t>
            </a:r>
            <a:r>
              <a:rPr lang="pt-BR" sz="1100">
                <a:solidFill>
                  <a:srgbClr val="333333"/>
                </a:solidFill>
                <a:latin typeface="Nunito Sans"/>
                <a:ea typeface="Nunito Sans"/>
                <a:cs typeface="Nunito Sans"/>
                <a:sym typeface="Nunito Sans"/>
              </a:rPr>
              <a:t>Divulgação dos canais para dúvidas</a:t>
            </a:r>
            <a:endParaRPr sz="1100">
              <a:solidFill>
                <a:srgbClr val="333333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33333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333333"/>
                </a:solidFill>
                <a:latin typeface="Nunito Sans"/>
                <a:ea typeface="Nunito Sans"/>
                <a:cs typeface="Nunito Sans"/>
                <a:sym typeface="Nunito Sans"/>
              </a:rPr>
              <a:t>- </a:t>
            </a:r>
            <a:r>
              <a:rPr lang="pt-BR" sz="1100">
                <a:solidFill>
                  <a:srgbClr val="333333"/>
                </a:solidFill>
                <a:latin typeface="Nunito Sans"/>
                <a:ea typeface="Nunito Sans"/>
                <a:cs typeface="Nunito Sans"/>
                <a:sym typeface="Nunito Sans"/>
              </a:rPr>
              <a:t>Divulgação do cronograma das etapas de mudança</a:t>
            </a:r>
            <a:endParaRPr sz="1100">
              <a:solidFill>
                <a:srgbClr val="333333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98" name="Google Shape;298;p42"/>
          <p:cNvSpPr txBox="1"/>
          <p:nvPr/>
        </p:nvSpPr>
        <p:spPr>
          <a:xfrm>
            <a:off x="383850" y="174600"/>
            <a:ext cx="85674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rgbClr val="FE2B8F"/>
                </a:solidFill>
                <a:latin typeface="Familjen Grotesk"/>
                <a:ea typeface="Familjen Grotesk"/>
                <a:cs typeface="Familjen Grotesk"/>
                <a:sym typeface="Familjen Grotesk"/>
              </a:rPr>
              <a:t>Cada canal, uma mensagem </a:t>
            </a:r>
            <a:endParaRPr b="1" sz="2800">
              <a:solidFill>
                <a:srgbClr val="FE2B8F"/>
              </a:solidFill>
              <a:latin typeface="Familjen Grotesk"/>
              <a:ea typeface="Familjen Grotesk"/>
              <a:cs typeface="Familjen Grotesk"/>
              <a:sym typeface="Familjen Grotesk"/>
            </a:endParaRPr>
          </a:p>
        </p:txBody>
      </p:sp>
      <p:pic>
        <p:nvPicPr>
          <p:cNvPr id="299" name="Google Shape;299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0089" y="1066808"/>
            <a:ext cx="336000" cy="330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20287" y="1103009"/>
            <a:ext cx="335999" cy="258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30576" y="1002923"/>
            <a:ext cx="217869" cy="35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3"/>
          <p:cNvSpPr txBox="1"/>
          <p:nvPr>
            <p:ph type="title"/>
          </p:nvPr>
        </p:nvSpPr>
        <p:spPr>
          <a:xfrm>
            <a:off x="-6919925" y="-421175"/>
            <a:ext cx="1909800" cy="21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307" name="Google Shape;307;p43"/>
          <p:cNvSpPr txBox="1"/>
          <p:nvPr>
            <p:ph idx="1" type="subTitle"/>
          </p:nvPr>
        </p:nvSpPr>
        <p:spPr>
          <a:xfrm>
            <a:off x="3125175" y="1523175"/>
            <a:ext cx="5502000" cy="132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E2B8E"/>
              </a:buClr>
              <a:buSzPts val="1100"/>
              <a:buChar char="❏"/>
            </a:pPr>
            <a:r>
              <a:rPr lang="pt-BR" sz="1100">
                <a:solidFill>
                  <a:srgbClr val="333333"/>
                </a:solidFill>
              </a:rPr>
              <a:t>Considere</a:t>
            </a:r>
            <a:r>
              <a:rPr lang="pt-BR" sz="1100">
                <a:solidFill>
                  <a:srgbClr val="595959"/>
                </a:solidFill>
              </a:rPr>
              <a:t> </a:t>
            </a:r>
            <a:r>
              <a:rPr b="1" lang="pt-BR" sz="1100">
                <a:solidFill>
                  <a:srgbClr val="FE2B8F"/>
                </a:solidFill>
              </a:rPr>
              <a:t>levar representantes do RH</a:t>
            </a:r>
            <a:r>
              <a:rPr lang="pt-BR" sz="1100">
                <a:solidFill>
                  <a:schemeClr val="dk1"/>
                </a:solidFill>
              </a:rPr>
              <a:t> </a:t>
            </a:r>
            <a:r>
              <a:rPr lang="pt-BR" sz="1100">
                <a:solidFill>
                  <a:srgbClr val="333333"/>
                </a:solidFill>
              </a:rPr>
              <a:t>aos </a:t>
            </a:r>
            <a:r>
              <a:rPr lang="pt-BR" sz="1100">
                <a:solidFill>
                  <a:srgbClr val="333333"/>
                </a:solidFill>
              </a:rPr>
              <a:t>setores para explicar os novos benefícios, esclarecer dúvidas e apresentar as vantagens;</a:t>
            </a:r>
            <a:endParaRPr sz="1100">
              <a:solidFill>
                <a:srgbClr val="333333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E2B8E"/>
              </a:buClr>
              <a:buSzPts val="1100"/>
              <a:buChar char="❏"/>
            </a:pPr>
            <a:r>
              <a:rPr lang="pt-BR" sz="1100">
                <a:solidFill>
                  <a:srgbClr val="333333"/>
                </a:solidFill>
              </a:rPr>
              <a:t>As conversas também podem acontecer em</a:t>
            </a:r>
            <a:r>
              <a:rPr b="1" lang="pt-BR" sz="1100">
                <a:solidFill>
                  <a:srgbClr val="595959"/>
                </a:solidFill>
              </a:rPr>
              <a:t> </a:t>
            </a:r>
            <a:r>
              <a:rPr b="1" lang="pt-BR" sz="1100">
                <a:solidFill>
                  <a:srgbClr val="FE2B8F"/>
                </a:solidFill>
              </a:rPr>
              <a:t>eventos corporativos</a:t>
            </a:r>
            <a:r>
              <a:rPr lang="pt-BR" sz="1100">
                <a:solidFill>
                  <a:srgbClr val="333333"/>
                </a:solidFill>
              </a:rPr>
              <a:t>, antes de treinamentos ou ações especiais, como semanas da saúde etc.; </a:t>
            </a:r>
            <a:endParaRPr sz="1100">
              <a:solidFill>
                <a:srgbClr val="333333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E2B8E"/>
              </a:buClr>
              <a:buSzPts val="1100"/>
              <a:buChar char="❏"/>
            </a:pPr>
            <a:r>
              <a:rPr lang="pt-BR" sz="1100">
                <a:solidFill>
                  <a:srgbClr val="333333"/>
                </a:solidFill>
              </a:rPr>
              <a:t>Os encontros devem ocorrer também nos</a:t>
            </a:r>
            <a:r>
              <a:rPr lang="pt-BR" sz="1100">
                <a:solidFill>
                  <a:schemeClr val="dk1"/>
                </a:solidFill>
              </a:rPr>
              <a:t> </a:t>
            </a:r>
            <a:r>
              <a:rPr b="1" lang="pt-BR" sz="1100">
                <a:solidFill>
                  <a:srgbClr val="FE2B8F"/>
                </a:solidFill>
              </a:rPr>
              <a:t>ambientes virtuais</a:t>
            </a:r>
            <a:r>
              <a:rPr lang="pt-BR" sz="1100">
                <a:solidFill>
                  <a:schemeClr val="dk1"/>
                </a:solidFill>
              </a:rPr>
              <a:t> </a:t>
            </a:r>
            <a:r>
              <a:rPr lang="pt-BR" sz="1100">
                <a:solidFill>
                  <a:srgbClr val="333333"/>
                </a:solidFill>
              </a:rPr>
              <a:t>quando a empresa está no híbrido ou home office.</a:t>
            </a:r>
            <a:endParaRPr sz="1100">
              <a:solidFill>
                <a:srgbClr val="333333"/>
              </a:solidFill>
            </a:endParaRPr>
          </a:p>
        </p:txBody>
      </p:sp>
      <p:sp>
        <p:nvSpPr>
          <p:cNvPr id="308" name="Google Shape;308;p43"/>
          <p:cNvSpPr/>
          <p:nvPr/>
        </p:nvSpPr>
        <p:spPr>
          <a:xfrm>
            <a:off x="0" y="0"/>
            <a:ext cx="2520000" cy="5218500"/>
          </a:xfrm>
          <a:prstGeom prst="rect">
            <a:avLst/>
          </a:prstGeom>
          <a:solidFill>
            <a:srgbClr val="F6E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6BBC5"/>
              </a:highlight>
            </a:endParaRPr>
          </a:p>
        </p:txBody>
      </p:sp>
      <p:sp>
        <p:nvSpPr>
          <p:cNvPr id="309" name="Google Shape;309;p43"/>
          <p:cNvSpPr txBox="1"/>
          <p:nvPr/>
        </p:nvSpPr>
        <p:spPr>
          <a:xfrm>
            <a:off x="332700" y="2353425"/>
            <a:ext cx="1753800" cy="41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rgbClr val="FE2B8E"/>
                </a:solidFill>
                <a:latin typeface="Familjen Grotesk"/>
                <a:ea typeface="Familjen Grotesk"/>
                <a:cs typeface="Familjen Grotesk"/>
                <a:sym typeface="Familjen Grotesk"/>
              </a:rPr>
              <a:t>Passo 2  </a:t>
            </a:r>
            <a:endParaRPr b="1" sz="2000">
              <a:solidFill>
                <a:srgbClr val="FE2B8E"/>
              </a:solidFill>
              <a:latin typeface="Familjen Grotesk"/>
              <a:ea typeface="Familjen Grotesk"/>
              <a:cs typeface="Familjen Grotesk"/>
              <a:sym typeface="Familjen Grotes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Planeje</a:t>
            </a:r>
            <a:r>
              <a:rPr lang="pt-BR" sz="11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 ações presenciais e online  para apresentar os novos benefícios e tirar eventuais dúvidas</a:t>
            </a:r>
            <a:endParaRPr sz="1100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10" name="Google Shape;310;p43"/>
          <p:cNvSpPr txBox="1"/>
          <p:nvPr/>
        </p:nvSpPr>
        <p:spPr>
          <a:xfrm>
            <a:off x="3021049" y="911075"/>
            <a:ext cx="56568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2000">
                <a:solidFill>
                  <a:srgbClr val="FE2B8F"/>
                </a:solidFill>
                <a:latin typeface="Familjen Grotesk Medium"/>
                <a:ea typeface="Familjen Grotesk Medium"/>
                <a:cs typeface="Familjen Grotesk Medium"/>
                <a:sym typeface="Familjen Grotesk Medium"/>
              </a:rPr>
              <a:t>Promova conversas personalizadas</a:t>
            </a:r>
            <a:endParaRPr b="0" i="0" sz="2000" u="none" cap="none" strike="noStrike">
              <a:solidFill>
                <a:srgbClr val="FE2B8F"/>
              </a:solidFill>
              <a:latin typeface="Familjen Grotesk Medium"/>
              <a:ea typeface="Familjen Grotesk Medium"/>
              <a:cs typeface="Familjen Grotesk Medium"/>
              <a:sym typeface="Familjen Grotesk Medium"/>
            </a:endParaRPr>
          </a:p>
        </p:txBody>
      </p:sp>
      <p:cxnSp>
        <p:nvCxnSpPr>
          <p:cNvPr id="311" name="Google Shape;311;p43"/>
          <p:cNvCxnSpPr/>
          <p:nvPr/>
        </p:nvCxnSpPr>
        <p:spPr>
          <a:xfrm>
            <a:off x="3125184" y="1407817"/>
            <a:ext cx="3044400" cy="0"/>
          </a:xfrm>
          <a:prstGeom prst="straightConnector1">
            <a:avLst/>
          </a:prstGeom>
          <a:noFill/>
          <a:ln cap="flat" cmpd="sng" w="9525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2" name="Google Shape;312;p43"/>
          <p:cNvSpPr txBox="1"/>
          <p:nvPr>
            <p:ph idx="1" type="subTitle"/>
          </p:nvPr>
        </p:nvSpPr>
        <p:spPr>
          <a:xfrm>
            <a:off x="3177238" y="3504275"/>
            <a:ext cx="5656800" cy="9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E2B8E"/>
              </a:buClr>
              <a:buSzPts val="1100"/>
              <a:buChar char="❏"/>
            </a:pPr>
            <a:r>
              <a:rPr lang="pt-BR" sz="1100">
                <a:solidFill>
                  <a:schemeClr val="accent2"/>
                </a:solidFill>
              </a:rPr>
              <a:t>Incentive a divulgação dos novos benefícios pelos próprios funcionários. Essa divulgação entre os colaboradores é essencial porque gera </a:t>
            </a:r>
            <a:r>
              <a:rPr b="1" lang="pt-BR" sz="1100">
                <a:solidFill>
                  <a:srgbClr val="FE2B8F"/>
                </a:solidFill>
              </a:rPr>
              <a:t>engajamento</a:t>
            </a:r>
            <a:r>
              <a:rPr lang="pt-BR" sz="1100">
                <a:solidFill>
                  <a:schemeClr val="dk1"/>
                </a:solidFill>
              </a:rPr>
              <a:t> e </a:t>
            </a:r>
            <a:r>
              <a:rPr lang="pt-BR" sz="1100">
                <a:solidFill>
                  <a:srgbClr val="FE2B8F"/>
                </a:solidFill>
              </a:rPr>
              <a:t>f</a:t>
            </a:r>
            <a:r>
              <a:rPr b="1" lang="pt-BR" sz="1100">
                <a:solidFill>
                  <a:srgbClr val="FE2B8F"/>
                </a:solidFill>
              </a:rPr>
              <a:t>ortalece o sentimento de pertencer à empresa.</a:t>
            </a:r>
            <a:endParaRPr b="1" sz="1100">
              <a:solidFill>
                <a:srgbClr val="FE2B8F"/>
              </a:solidFill>
            </a:endParaRPr>
          </a:p>
        </p:txBody>
      </p:sp>
      <p:sp>
        <p:nvSpPr>
          <p:cNvPr id="313" name="Google Shape;313;p43"/>
          <p:cNvSpPr txBox="1"/>
          <p:nvPr/>
        </p:nvSpPr>
        <p:spPr>
          <a:xfrm>
            <a:off x="3073112" y="3007525"/>
            <a:ext cx="56568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2000">
                <a:solidFill>
                  <a:srgbClr val="FE2B8F"/>
                </a:solidFill>
                <a:latin typeface="Familjen Grotesk Medium"/>
                <a:ea typeface="Familjen Grotesk Medium"/>
                <a:cs typeface="Familjen Grotesk Medium"/>
                <a:sym typeface="Familjen Grotesk Medium"/>
              </a:rPr>
              <a:t>Torne os colaboradores parte da mudança</a:t>
            </a:r>
            <a:endParaRPr b="0" i="0" sz="2000" u="none" cap="none" strike="noStrike">
              <a:solidFill>
                <a:srgbClr val="FE2B8F"/>
              </a:solidFill>
              <a:latin typeface="Familjen Grotesk Medium"/>
              <a:ea typeface="Familjen Grotesk Medium"/>
              <a:cs typeface="Familjen Grotesk Medium"/>
              <a:sym typeface="Familjen Grotesk Medium"/>
            </a:endParaRPr>
          </a:p>
        </p:txBody>
      </p:sp>
      <p:cxnSp>
        <p:nvCxnSpPr>
          <p:cNvPr id="314" name="Google Shape;314;p43"/>
          <p:cNvCxnSpPr/>
          <p:nvPr/>
        </p:nvCxnSpPr>
        <p:spPr>
          <a:xfrm>
            <a:off x="3177246" y="3504267"/>
            <a:ext cx="3044400" cy="0"/>
          </a:xfrm>
          <a:prstGeom prst="straightConnector1">
            <a:avLst/>
          </a:prstGeom>
          <a:noFill/>
          <a:ln cap="flat" cmpd="sng" w="9525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15" name="Google Shape;31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463" y="-179693"/>
            <a:ext cx="2244273" cy="317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lash Templat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